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61"/>
  </p:notesMasterIdLst>
  <p:handoutMasterIdLst>
    <p:handoutMasterId r:id="rId62"/>
  </p:handoutMasterIdLst>
  <p:sldIdLst>
    <p:sldId id="256" r:id="rId2"/>
    <p:sldId id="288" r:id="rId3"/>
    <p:sldId id="298" r:id="rId4"/>
    <p:sldId id="299" r:id="rId5"/>
    <p:sldId id="306" r:id="rId6"/>
    <p:sldId id="307" r:id="rId7"/>
    <p:sldId id="300" r:id="rId8"/>
    <p:sldId id="301" r:id="rId9"/>
    <p:sldId id="308" r:id="rId10"/>
    <p:sldId id="310" r:id="rId11"/>
    <p:sldId id="311" r:id="rId12"/>
    <p:sldId id="314" r:id="rId13"/>
    <p:sldId id="315" r:id="rId14"/>
    <p:sldId id="312" r:id="rId15"/>
    <p:sldId id="313" r:id="rId16"/>
    <p:sldId id="316" r:id="rId17"/>
    <p:sldId id="317" r:id="rId18"/>
    <p:sldId id="318" r:id="rId19"/>
    <p:sldId id="302" r:id="rId20"/>
    <p:sldId id="319" r:id="rId21"/>
    <p:sldId id="320" r:id="rId22"/>
    <p:sldId id="321" r:id="rId23"/>
    <p:sldId id="322" r:id="rId24"/>
    <p:sldId id="309" r:id="rId25"/>
    <p:sldId id="323" r:id="rId26"/>
    <p:sldId id="303" r:id="rId27"/>
    <p:sldId id="304" r:id="rId28"/>
    <p:sldId id="305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24" r:id="rId39"/>
    <p:sldId id="337" r:id="rId40"/>
    <p:sldId id="325" r:id="rId41"/>
    <p:sldId id="326" r:id="rId42"/>
    <p:sldId id="327" r:id="rId43"/>
    <p:sldId id="338" r:id="rId44"/>
    <p:sldId id="339" r:id="rId45"/>
    <p:sldId id="340" r:id="rId46"/>
    <p:sldId id="341" r:id="rId47"/>
    <p:sldId id="342" r:id="rId48"/>
    <p:sldId id="346" r:id="rId49"/>
    <p:sldId id="344" r:id="rId50"/>
    <p:sldId id="345" r:id="rId51"/>
    <p:sldId id="347" r:id="rId52"/>
    <p:sldId id="348" r:id="rId53"/>
    <p:sldId id="349" r:id="rId54"/>
    <p:sldId id="350" r:id="rId55"/>
    <p:sldId id="352" r:id="rId56"/>
    <p:sldId id="351" r:id="rId57"/>
    <p:sldId id="353" r:id="rId58"/>
    <p:sldId id="355" r:id="rId59"/>
    <p:sldId id="356" r:id="rId60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 autoAdjust="0"/>
    <p:restoredTop sz="94644" autoAdjust="0"/>
  </p:normalViewPr>
  <p:slideViewPr>
    <p:cSldViewPr>
      <p:cViewPr>
        <p:scale>
          <a:sx n="120" d="100"/>
          <a:sy n="120" d="100"/>
        </p:scale>
        <p:origin x="1338" y="179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0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1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0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083989"/>
            <a:ext cx="6517482" cy="2091011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238501"/>
            <a:ext cx="6517482" cy="11429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11/17/2020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74478"/>
            <a:ext cx="7773324" cy="67634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581884"/>
            <a:ext cx="7366899" cy="267844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57273"/>
            <a:ext cx="7773339" cy="56872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2856038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504018"/>
            <a:ext cx="7773339" cy="1321983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9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727157"/>
            <a:ext cx="6977064" cy="2274929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008360"/>
            <a:ext cx="6564224" cy="495657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643998"/>
            <a:ext cx="7773339" cy="1184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739883"/>
            <a:ext cx="546888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2600013"/>
            <a:ext cx="553641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33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782269"/>
            <a:ext cx="7773339" cy="2093196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885279"/>
            <a:ext cx="7773339" cy="950537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13375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972578"/>
            <a:ext cx="2474232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452797"/>
            <a:ext cx="2474232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1972578"/>
            <a:ext cx="246864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452797"/>
            <a:ext cx="2477513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972578"/>
            <a:ext cx="24786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452797"/>
            <a:ext cx="2478696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2" y="508977"/>
            <a:ext cx="7773339" cy="13366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3504017"/>
            <a:ext cx="2472307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1972578"/>
            <a:ext cx="2472307" cy="1270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3984235"/>
            <a:ext cx="2472307" cy="841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0" y="3504017"/>
            <a:ext cx="247637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972578"/>
            <a:ext cx="2477514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984235"/>
            <a:ext cx="2477514" cy="841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3504017"/>
            <a:ext cx="247551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972578"/>
            <a:ext cx="2478696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984233"/>
            <a:ext cx="2478790" cy="84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1972579"/>
            <a:ext cx="7773339" cy="285342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395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08002"/>
            <a:ext cx="1914995" cy="4317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508002"/>
            <a:ext cx="5744043" cy="4317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79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877094"/>
            <a:ext cx="8569325" cy="4441031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4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777287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2" y="560318"/>
            <a:ext cx="8654999" cy="511854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9826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400" cap="none" baseline="0">
                <a:solidFill>
                  <a:schemeClr val="accent6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045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2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717373"/>
            <a:ext cx="4248472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248000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117307"/>
            <a:ext cx="4248472" cy="53340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248000" cy="53340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127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117307"/>
            <a:ext cx="1800200" cy="4200467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1962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90470"/>
            <a:ext cx="7763814" cy="2280683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047882"/>
            <a:ext cx="7763814" cy="1140153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382952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972578"/>
            <a:ext cx="382905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3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975848"/>
            <a:ext cx="3655106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542511"/>
            <a:ext cx="3829520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1975848"/>
            <a:ext cx="3661353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2542511"/>
            <a:ext cx="3829051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931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508000"/>
            <a:ext cx="2951766" cy="1686043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508001"/>
            <a:ext cx="4650122" cy="43179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194043"/>
            <a:ext cx="2951767" cy="263195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6915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37187"/>
            <a:ext cx="8417413" cy="7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837462"/>
            <a:ext cx="8417414" cy="450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5373543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7" y="5373543"/>
            <a:ext cx="500466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2" y="5373543"/>
            <a:ext cx="57316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1" r:id="rId18"/>
    <p:sldLayoutId id="2147483962" r:id="rId19"/>
    <p:sldLayoutId id="2147483963" r:id="rId20"/>
    <p:sldLayoutId id="2147483969" r:id="rId21"/>
    <p:sldLayoutId id="2147483964" r:id="rId22"/>
    <p:sldLayoutId id="2147483965" r:id="rId23"/>
    <p:sldLayoutId id="2147483966" r:id="rId24"/>
    <p:sldLayoutId id="2147483967" r:id="rId25"/>
    <p:sldLayoutId id="2147483968" r:id="rId26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b="1" dirty="0"/>
              <a:t>CHAPTER </a:t>
            </a:r>
            <a:r>
              <a:rPr lang="en-US" altLang="ko-KR" b="1" dirty="0" smtClean="0"/>
              <a:t>06</a:t>
            </a:r>
            <a:br>
              <a:rPr lang="en-US" altLang="ko-KR" b="1" dirty="0" smtClean="0"/>
            </a:br>
            <a:r>
              <a:rPr lang="ko-KR" altLang="en-US" b="1" dirty="0" err="1" smtClean="0"/>
              <a:t>화소처리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1520" y="579307"/>
            <a:ext cx="5715000" cy="4366425"/>
            <a:chOff x="1115616" y="1395412"/>
            <a:chExt cx="6915150" cy="52833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575" y="1395412"/>
              <a:ext cx="6800850" cy="2924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4087986"/>
              <a:ext cx="6915150" cy="25908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896610" y="1057343"/>
            <a:ext cx="5225934" cy="908648"/>
            <a:chOff x="3896610" y="1057343"/>
            <a:chExt cx="5225934" cy="9086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0940" y="1057343"/>
              <a:ext cx="4091604" cy="908648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endCxn id="7" idx="1"/>
            </p:cNvCxnSpPr>
            <p:nvPr/>
          </p:nvCxnSpPr>
          <p:spPr>
            <a:xfrm flipV="1">
              <a:off x="3896610" y="1511667"/>
              <a:ext cx="1134330" cy="193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모서리가 둥근 사각형 설명선 10"/>
          <p:cNvSpPr/>
          <p:nvPr/>
        </p:nvSpPr>
        <p:spPr>
          <a:xfrm>
            <a:off x="2261394" y="3988497"/>
            <a:ext cx="811788" cy="185485"/>
          </a:xfrm>
          <a:prstGeom prst="wedgeRoundRectCallout">
            <a:avLst>
              <a:gd name="adj1" fmla="val -46029"/>
              <a:gd name="adj2" fmla="val 1453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사각형 </a:t>
            </a:r>
            <a:r>
              <a:rPr lang="ko-KR" altLang="en-US" sz="800" dirty="0" err="1" smtClean="0"/>
              <a:t>튜플</a:t>
            </a:r>
            <a:endParaRPr lang="ko-KR" altLang="en-US" sz="8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716339" y="2415343"/>
            <a:ext cx="1188539" cy="279798"/>
          </a:xfrm>
          <a:prstGeom prst="wedgeRoundRectCallout">
            <a:avLst>
              <a:gd name="adj1" fmla="val -70830"/>
              <a:gd name="adj2" fmla="val -9087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슬라이스 연산자 통한 </a:t>
            </a:r>
            <a:r>
              <a:rPr lang="ko-KR" altLang="en-US" sz="800" dirty="0" err="1" smtClean="0"/>
              <a:t>관심영역</a:t>
            </a:r>
            <a:r>
              <a:rPr lang="ko-KR" altLang="en-US" sz="800" dirty="0" smtClean="0"/>
              <a:t> 지정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748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3073" name="_x387076696" descr="EMB00000a2c16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129308"/>
            <a:ext cx="626685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825298" y="609895"/>
            <a:ext cx="811788" cy="279798"/>
          </a:xfrm>
          <a:prstGeom prst="wedgeRoundRectCallout">
            <a:avLst>
              <a:gd name="adj1" fmla="val -8855"/>
              <a:gd name="adj2" fmla="val 2268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밝은 </a:t>
            </a:r>
            <a:r>
              <a:rPr lang="ko-KR" altLang="en-US" sz="800" dirty="0" err="1" smtClean="0"/>
              <a:t>화소</a:t>
            </a:r>
            <a:endParaRPr lang="ko-KR" altLang="en-US" sz="8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131840" y="640578"/>
            <a:ext cx="811788" cy="279798"/>
          </a:xfrm>
          <a:prstGeom prst="wedgeRoundRectCallout">
            <a:avLst>
              <a:gd name="adj1" fmla="val -8855"/>
              <a:gd name="adj2" fmla="val 2268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어두운 </a:t>
            </a:r>
            <a:r>
              <a:rPr lang="ko-KR" altLang="en-US" sz="800" dirty="0" err="1" smtClean="0"/>
              <a:t>화소</a:t>
            </a:r>
            <a:endParaRPr lang="ko-KR" altLang="en-US" sz="8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110016" y="2209428"/>
            <a:ext cx="982264" cy="279798"/>
          </a:xfrm>
          <a:prstGeom prst="wedgeRoundRectCallout">
            <a:avLst>
              <a:gd name="adj1" fmla="val -31540"/>
              <a:gd name="adj2" fmla="val 31763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밝은 </a:t>
            </a:r>
            <a:r>
              <a:rPr lang="ko-KR" altLang="en-US" sz="800" dirty="0" err="1" smtClean="0"/>
              <a:t>화소의</a:t>
            </a:r>
            <a:r>
              <a:rPr lang="ko-KR" altLang="en-US" sz="800" dirty="0" smtClean="0"/>
              <a:t> 값</a:t>
            </a:r>
            <a:endParaRPr lang="ko-KR" altLang="en-US" sz="8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34166" y="4598043"/>
            <a:ext cx="982264" cy="279798"/>
          </a:xfrm>
          <a:prstGeom prst="wedgeRoundRectCallout">
            <a:avLst>
              <a:gd name="adj1" fmla="val 22763"/>
              <a:gd name="adj2" fmla="val -25654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어두운 </a:t>
            </a:r>
            <a:r>
              <a:rPr lang="ko-KR" altLang="en-US" sz="800" dirty="0" err="1" smtClean="0"/>
              <a:t>화소의</a:t>
            </a:r>
            <a:r>
              <a:rPr lang="ko-KR" altLang="en-US" sz="800" dirty="0" smtClean="0"/>
              <a:t> 값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777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modulo </a:t>
            </a:r>
            <a:r>
              <a:rPr lang="ko-KR" altLang="en-US" dirty="0" smtClean="0"/>
              <a:t>방식과 </a:t>
            </a:r>
            <a:r>
              <a:rPr lang="en-US" altLang="ko-KR" dirty="0" smtClean="0"/>
              <a:t>saturation </a:t>
            </a:r>
            <a:r>
              <a:rPr lang="ko-KR" altLang="en-US" dirty="0" smtClean="0"/>
              <a:t>방식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892632"/>
            <a:ext cx="5628409" cy="4384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2" y="2250893"/>
            <a:ext cx="4305930" cy="8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  <a:p>
            <a:endParaRPr lang="ko-KR" altLang="en-US" dirty="0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7" name="_x645357536" descr="EMB00000a2c16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13" y="3193030"/>
            <a:ext cx="165576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_x645356312" descr="EMB00000a2c16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83" y="3193030"/>
            <a:ext cx="165576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645357752" descr="EMB00000a2c16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13" y="921727"/>
            <a:ext cx="165576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_x645356168" descr="EMB00000a2c167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83" y="921727"/>
            <a:ext cx="165576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645356672" descr="EMB00000a2c167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21727"/>
            <a:ext cx="165576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2915816" y="512894"/>
            <a:ext cx="1438132" cy="307778"/>
          </a:xfrm>
          <a:prstGeom prst="wedgeRoundRectCallout">
            <a:avLst>
              <a:gd name="adj1" fmla="val 1857"/>
              <a:gd name="adj2" fmla="val 19597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/>
              <a:t>saturation </a:t>
            </a:r>
            <a:r>
              <a:rPr lang="ko-KR" altLang="en-US" sz="800" dirty="0" smtClean="0"/>
              <a:t>방식에 따라 </a:t>
            </a:r>
            <a:r>
              <a:rPr lang="en-US" altLang="ko-KR" sz="800" dirty="0" smtClean="0"/>
              <a:t>255 </a:t>
            </a:r>
            <a:r>
              <a:rPr lang="ko-KR" altLang="en-US" sz="800" dirty="0" err="1" smtClean="0"/>
              <a:t>이상값은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255</a:t>
            </a:r>
            <a:r>
              <a:rPr lang="ko-KR" altLang="en-US" sz="800" dirty="0" smtClean="0"/>
              <a:t>로 지정</a:t>
            </a:r>
            <a:endParaRPr lang="ko-KR" altLang="en-US" sz="8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692186" y="485635"/>
            <a:ext cx="1188539" cy="307778"/>
          </a:xfrm>
          <a:prstGeom prst="wedgeRoundRectCallout">
            <a:avLst>
              <a:gd name="adj1" fmla="val -36284"/>
              <a:gd name="adj2" fmla="val 16031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/>
              <a:t>saturation </a:t>
            </a:r>
            <a:r>
              <a:rPr lang="ko-KR" altLang="en-US" sz="800" dirty="0" smtClean="0"/>
              <a:t>방식에 따라 </a:t>
            </a:r>
            <a:r>
              <a:rPr lang="en-US" altLang="ko-KR" sz="800" dirty="0" smtClean="0"/>
              <a:t>0 </a:t>
            </a:r>
            <a:r>
              <a:rPr lang="ko-KR" altLang="en-US" sz="800" dirty="0" err="1" smtClean="0"/>
              <a:t>아하값은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0</a:t>
            </a:r>
            <a:r>
              <a:rPr lang="ko-KR" altLang="en-US" sz="800" dirty="0" smtClean="0"/>
              <a:t>로 지정</a:t>
            </a:r>
            <a:endParaRPr lang="ko-KR" altLang="en-US" sz="8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671368" y="3793604"/>
            <a:ext cx="982264" cy="338556"/>
          </a:xfrm>
          <a:prstGeom prst="wedgeRoundRectCallout">
            <a:avLst>
              <a:gd name="adj1" fmla="val 133090"/>
              <a:gd name="adj2" fmla="val -90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/>
              <a:t>modulo </a:t>
            </a:r>
            <a:r>
              <a:rPr lang="ko-KR" altLang="en-US" sz="800" dirty="0" smtClean="0"/>
              <a:t>방식에 따른 </a:t>
            </a:r>
            <a:r>
              <a:rPr lang="ko-KR" altLang="en-US" sz="800" dirty="0" err="1" smtClean="0"/>
              <a:t>화소값</a:t>
            </a:r>
            <a:r>
              <a:rPr lang="ko-KR" altLang="en-US" sz="800" dirty="0" smtClean="0"/>
              <a:t> 에러</a:t>
            </a:r>
            <a:endParaRPr lang="ko-KR" altLang="en-US" sz="8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542064" y="3996705"/>
            <a:ext cx="982264" cy="338556"/>
          </a:xfrm>
          <a:prstGeom prst="wedgeRoundRectCallout">
            <a:avLst>
              <a:gd name="adj1" fmla="val -118385"/>
              <a:gd name="adj2" fmla="val -1379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/>
              <a:t>modulo </a:t>
            </a:r>
            <a:r>
              <a:rPr lang="ko-KR" altLang="en-US" sz="800" dirty="0" smtClean="0"/>
              <a:t>방식에 따른 </a:t>
            </a:r>
            <a:r>
              <a:rPr lang="ko-KR" altLang="en-US" sz="800" dirty="0" err="1" smtClean="0"/>
              <a:t>화소값</a:t>
            </a:r>
            <a:r>
              <a:rPr lang="ko-KR" altLang="en-US" sz="800" dirty="0" smtClean="0"/>
              <a:t> 에러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1708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576111"/>
            <a:ext cx="6191250" cy="413904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6.2.4 </a:t>
            </a:r>
            <a:r>
              <a:rPr lang="ko-KR" altLang="en-US" dirty="0"/>
              <a:t>행렬 덧셈 및 곱셈을 이용한 영상 합성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878822"/>
              </p:ext>
            </p:extLst>
          </p:nvPr>
        </p:nvGraphicFramePr>
        <p:xfrm>
          <a:off x="5594541" y="1760226"/>
          <a:ext cx="3513963" cy="665226"/>
        </p:xfrm>
        <a:graphic>
          <a:graphicData uri="http://schemas.openxmlformats.org/drawingml/2006/table">
            <a:tbl>
              <a:tblPr/>
              <a:tblGrid>
                <a:gridCol w="3513963">
                  <a:extLst>
                    <a:ext uri="{9D8B030D-6E8A-4147-A177-3AD203B41FA5}">
                      <a16:colId xmlns:a16="http://schemas.microsoft.com/office/drawing/2014/main" val="511457299"/>
                    </a:ext>
                  </a:extLst>
                </a:gridCol>
              </a:tblGrid>
              <a:tr h="665226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4000" algn="l"/>
                          <a:tab pos="254000" algn="l"/>
                        </a:tabLst>
                      </a:pPr>
                      <a:r>
                        <a:rPr lang="es-E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dst(y,x) = image1(y,x) * 0.5 + image2(y,x) * 0.5 ;</a:t>
                      </a:r>
                      <a:endParaRPr lang="es-E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4000" algn="l"/>
                          <a:tab pos="254000" algn="l"/>
                        </a:tabLst>
                      </a:pPr>
                      <a:r>
                        <a:rPr lang="es-E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dst(y,x) = image1(y,x) * alpha + image2(y,x) * (1-alpha) </a:t>
                      </a:r>
                      <a:endParaRPr lang="es-E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4000" algn="l"/>
                          <a:tab pos="254000" algn="l"/>
                        </a:tabLst>
                      </a:pPr>
                      <a:r>
                        <a:rPr lang="es-E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3) dst(y,x) = image1(y,x) * alpha + image2(y,x) * beta </a:t>
                      </a:r>
                      <a:endParaRPr lang="es-E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822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1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6.2.1 </a:t>
            </a:r>
            <a:r>
              <a:rPr lang="ko-KR" altLang="en-US" smtClean="0"/>
              <a:t>그레이 스케일</a:t>
            </a:r>
            <a:r>
              <a:rPr lang="en-US" altLang="ko-KR" smtClean="0"/>
              <a:t>(</a:t>
            </a:r>
            <a:r>
              <a:rPr lang="ko-KR" altLang="en-US" smtClean="0"/>
              <a:t>명암도</a:t>
            </a:r>
            <a:r>
              <a:rPr lang="en-US" altLang="ko-KR" smtClean="0"/>
              <a:t>) </a:t>
            </a:r>
            <a:r>
              <a:rPr lang="ko-KR" altLang="en-US" smtClean="0"/>
              <a:t>영상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en-US" altLang="ko-KR" smtClean="0"/>
          </a:p>
          <a:p>
            <a:endParaRPr lang="ko-KR" altLang="en-US" dirty="0"/>
          </a:p>
        </p:txBody>
      </p:sp>
      <p:pic>
        <p:nvPicPr>
          <p:cNvPr id="6149" name="_x645361928" descr="EMB00000a2c16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3" y="3044824"/>
            <a:ext cx="1597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_x645360704" descr="EMB00000a2c16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34" y="3043237"/>
            <a:ext cx="159702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645361640" descr="EMB00000a2c16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81" y="1054382"/>
            <a:ext cx="15970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_x645362504" descr="EMB00000a2c168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3" y="1054382"/>
            <a:ext cx="15970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645360920" descr="EMB00000a2c16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81" y="3043237"/>
            <a:ext cx="159702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611560" y="4927162"/>
            <a:ext cx="1438132" cy="450618"/>
          </a:xfrm>
          <a:prstGeom prst="wedgeRoundRectCallout">
            <a:avLst>
              <a:gd name="adj1" fmla="val 2504"/>
              <a:gd name="adj2" fmla="val -17457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/>
              <a:t>1</a:t>
            </a:r>
            <a:r>
              <a:rPr lang="ko-KR" altLang="en-US" sz="800" dirty="0" smtClean="0"/>
              <a:t>대</a:t>
            </a:r>
            <a:r>
              <a:rPr lang="en-US" altLang="ko-KR" sz="800" dirty="0" smtClean="0"/>
              <a:t>1 </a:t>
            </a:r>
            <a:r>
              <a:rPr lang="ko-KR" altLang="en-US" sz="800" dirty="0" smtClean="0"/>
              <a:t>합성 </a:t>
            </a:r>
            <a:r>
              <a:rPr lang="en-US" altLang="ko-KR" sz="800" dirty="0" smtClean="0"/>
              <a:t>– </a:t>
            </a:r>
            <a:r>
              <a:rPr lang="ko-KR" altLang="en-US" sz="800" dirty="0" err="1" smtClean="0"/>
              <a:t>화소값이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255</a:t>
            </a:r>
            <a:r>
              <a:rPr lang="ko-KR" altLang="en-US" sz="800" dirty="0" smtClean="0"/>
              <a:t>가 넘는 경우들이 생겨 밝은 값으로 나타남</a:t>
            </a:r>
            <a:endParaRPr lang="ko-KR" altLang="en-US" sz="8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616677" y="5017152"/>
            <a:ext cx="1188539" cy="307778"/>
          </a:xfrm>
          <a:prstGeom prst="wedgeRoundRectCallout">
            <a:avLst>
              <a:gd name="adj1" fmla="val 2504"/>
              <a:gd name="adj2" fmla="val -5491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/>
              <a:t>비율 조정하여 합성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282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6.2.5 </a:t>
            </a:r>
            <a:r>
              <a:rPr lang="ko-KR" altLang="en-US" dirty="0"/>
              <a:t>명암 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색도 인접한 색의 밝기에 따라서 다르게 보임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endParaRPr lang="en-US" altLang="ko-KR" dirty="0"/>
          </a:p>
          <a:p>
            <a:pPr lvl="4"/>
            <a:endParaRPr lang="en-US" altLang="ko-KR" dirty="0" smtClean="0"/>
          </a:p>
          <a:p>
            <a:r>
              <a:rPr lang="ko-KR" altLang="en-US" dirty="0" smtClean="0"/>
              <a:t>대비 영상의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75818"/>
            <a:ext cx="2754353" cy="1693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505572"/>
            <a:ext cx="2474594" cy="1775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05573"/>
            <a:ext cx="2488913" cy="177588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726156" y="3035186"/>
            <a:ext cx="1438132" cy="254362"/>
          </a:xfrm>
          <a:prstGeom prst="wedgeRoundRectCallout">
            <a:avLst>
              <a:gd name="adj1" fmla="val -58937"/>
              <a:gd name="adj2" fmla="val 233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/>
              <a:t>히스토그램 </a:t>
            </a:r>
            <a:r>
              <a:rPr lang="ko-KR" altLang="en-US" sz="800" dirty="0" err="1" smtClean="0"/>
              <a:t>평활화한</a:t>
            </a:r>
            <a:r>
              <a:rPr lang="ko-KR" altLang="en-US" sz="800" dirty="0" smtClean="0"/>
              <a:t> 영상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017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6.2.5 </a:t>
            </a:r>
            <a:r>
              <a:rPr lang="ko-KR" altLang="en-US" dirty="0"/>
              <a:t>명암 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53244"/>
            <a:ext cx="6191250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6.2.5 </a:t>
            </a:r>
            <a:r>
              <a:rPr lang="ko-KR" altLang="en-US" dirty="0"/>
              <a:t>명암 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179" name="_x387363936" descr="EMB00000a2c16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5292"/>
            <a:ext cx="2286000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_x387364152" descr="EMB00000a2c16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80" y="985292"/>
            <a:ext cx="2286000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_x642904072" descr="EMB00000a2c16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4" y="988467"/>
            <a:ext cx="2286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_x642903424" descr="EMB00000a2c168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80" y="3001516"/>
            <a:ext cx="2286000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642903568" descr="EMB00000a2c168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4" y="2996753"/>
            <a:ext cx="2286000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4340627" y="703068"/>
            <a:ext cx="1914154" cy="210216"/>
          </a:xfrm>
          <a:prstGeom prst="wedgeRoundRectCallout">
            <a:avLst>
              <a:gd name="adj1" fmla="val 2004"/>
              <a:gd name="adj2" fmla="val 4994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/>
              <a:t>곱셈으로 영상 대비 변경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감소 및 증가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781386" y="4997084"/>
            <a:ext cx="1307393" cy="279798"/>
          </a:xfrm>
          <a:prstGeom prst="wedgeRoundRectCallout">
            <a:avLst>
              <a:gd name="adj1" fmla="val 2004"/>
              <a:gd name="adj2" fmla="val 4994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/>
              <a:t>영상 평균값을 활용하여 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대배 </a:t>
            </a:r>
            <a:r>
              <a:rPr lang="ko-KR" altLang="en-US" sz="800" dirty="0" err="1" smtClean="0"/>
              <a:t>변경시</a:t>
            </a:r>
            <a:r>
              <a:rPr lang="ko-KR" altLang="en-US" sz="800" dirty="0" smtClean="0"/>
              <a:t> 화질 개선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4638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6.3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ko-KR" altLang="en-US" dirty="0"/>
              <a:t>히스토그램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r>
              <a:rPr lang="en-US" altLang="ko-KR" dirty="0"/>
              <a:t>6.3.2 </a:t>
            </a:r>
            <a:r>
              <a:rPr lang="ko-KR" altLang="en-US" dirty="0"/>
              <a:t>히스토그램 계산</a:t>
            </a:r>
          </a:p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smtClean="0"/>
              <a:t>스트레칭</a:t>
            </a:r>
            <a:endParaRPr lang="en-US" altLang="ko-KR" dirty="0" smtClean="0"/>
          </a:p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0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  <a:p>
            <a:r>
              <a:rPr lang="en-US" altLang="ko-KR" dirty="0"/>
              <a:t>6.2 </a:t>
            </a:r>
            <a:r>
              <a:rPr lang="ko-KR" altLang="en-US" dirty="0" err="1"/>
              <a:t>화소</a:t>
            </a:r>
            <a:r>
              <a:rPr lang="ko-KR" altLang="en-US" dirty="0"/>
              <a:t> 밝기 변환</a:t>
            </a:r>
          </a:p>
          <a:p>
            <a:r>
              <a:rPr lang="en-US" altLang="ko-KR" dirty="0"/>
              <a:t>6.3 </a:t>
            </a:r>
            <a:r>
              <a:rPr lang="ko-KR" altLang="en-US" dirty="0"/>
              <a:t>히스토그램</a:t>
            </a:r>
          </a:p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ko-KR" altLang="en-US" dirty="0"/>
              <a:t>히스토그램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err="1" smtClean="0"/>
              <a:t>관측값의</a:t>
            </a:r>
            <a:r>
              <a:rPr lang="ko-KR" altLang="en-US" dirty="0" smtClean="0"/>
              <a:t> </a:t>
            </a:r>
            <a:r>
              <a:rPr lang="ko-KR" altLang="en-US" dirty="0"/>
              <a:t>개수를 겹치지 않는 다양한 </a:t>
            </a:r>
            <a:r>
              <a:rPr lang="ko-KR" altLang="en-US" dirty="0" smtClean="0"/>
              <a:t>계급으로 표시하는 것</a:t>
            </a:r>
            <a:r>
              <a:rPr lang="en-US" altLang="ko-KR" dirty="0" smtClean="0"/>
              <a:t>” </a:t>
            </a:r>
          </a:p>
          <a:p>
            <a:pPr lvl="1"/>
            <a:r>
              <a:rPr lang="ko-KR" altLang="en-US" sz="1633" dirty="0"/>
              <a:t>어떤 데이터가 얼마나 </a:t>
            </a:r>
            <a:r>
              <a:rPr lang="ko-KR" altLang="en-US" sz="1633" dirty="0" smtClean="0"/>
              <a:t>많은지를 </a:t>
            </a:r>
            <a:r>
              <a:rPr lang="ko-KR" altLang="en-US" sz="1800" dirty="0" smtClean="0"/>
              <a:t>나타내는 </a:t>
            </a:r>
            <a:r>
              <a:rPr lang="ko-KR" altLang="en-US" sz="1800" dirty="0"/>
              <a:t>도수 분포표를 그래프로 나타낸 </a:t>
            </a:r>
            <a:r>
              <a:rPr lang="ko-KR" altLang="en-US" sz="1800" dirty="0" smtClean="0"/>
              <a:t>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21396"/>
            <a:ext cx="6010275" cy="2895600"/>
          </a:xfrm>
          <a:prstGeom prst="roundRect">
            <a:avLst>
              <a:gd name="adj" fmla="val 745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81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히스토그램 계산 및 그래프 그리기 예시</a:t>
            </a:r>
            <a:endParaRPr lang="ko-KR" altLang="en-US" dirty="0"/>
          </a:p>
        </p:txBody>
      </p:sp>
      <p:pic>
        <p:nvPicPr>
          <p:cNvPr id="9217" name="_x655734824" descr="EMB00000a2c16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7300"/>
            <a:ext cx="4824536" cy="44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단일 채널 히스토그램 구현 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7300"/>
            <a:ext cx="5644153" cy="26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5456" y="674860"/>
            <a:ext cx="8569306" cy="501769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11560" y="944867"/>
            <a:ext cx="5649545" cy="1984641"/>
            <a:chOff x="395536" y="913284"/>
            <a:chExt cx="6835949" cy="24014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13284"/>
              <a:ext cx="6819900" cy="914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10" y="1762125"/>
              <a:ext cx="6810375" cy="155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9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" y="553244"/>
            <a:ext cx="5636281" cy="399892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64288" y="1031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645906480" descr="EMB00000a2c16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0318"/>
            <a:ext cx="1082675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02262" y="16802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645905904" descr="EMB00000a2c16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2" y="2137420"/>
            <a:ext cx="3741738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9" y="437890"/>
            <a:ext cx="5628408" cy="3306198"/>
          </a:xfrm>
          <a:prstGeom prst="rect">
            <a:avLst/>
          </a:prstGeom>
        </p:spPr>
      </p:pic>
      <p:pic>
        <p:nvPicPr>
          <p:cNvPr id="7" name="_x387364368" descr="EMB00000a2c16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17" y="1068532"/>
            <a:ext cx="3934411" cy="19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42" idx="6"/>
          </p:cNvCxnSpPr>
          <p:nvPr/>
        </p:nvCxnSpPr>
        <p:spPr>
          <a:xfrm flipV="1">
            <a:off x="2562126" y="1619250"/>
            <a:ext cx="3368774" cy="9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9" idx="6"/>
          </p:cNvCxnSpPr>
          <p:nvPr/>
        </p:nvCxnSpPr>
        <p:spPr>
          <a:xfrm flipV="1">
            <a:off x="2337398" y="2281436"/>
            <a:ext cx="4106810" cy="518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633353" y="3563625"/>
            <a:ext cx="5407943" cy="1814155"/>
            <a:chOff x="1633353" y="3447527"/>
            <a:chExt cx="5407943" cy="181415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1" y="3865612"/>
              <a:ext cx="4341505" cy="1396070"/>
            </a:xfrm>
            <a:prstGeom prst="rect">
              <a:avLst/>
            </a:prstGeom>
          </p:spPr>
        </p:pic>
        <p:cxnSp>
          <p:nvCxnSpPr>
            <p:cNvPr id="21" name="꺾인 연결선 20"/>
            <p:cNvCxnSpPr>
              <a:stCxn id="37" idx="4"/>
              <a:endCxn id="14" idx="1"/>
            </p:cNvCxnSpPr>
            <p:nvPr/>
          </p:nvCxnSpPr>
          <p:spPr>
            <a:xfrm rot="16200000" flipH="1">
              <a:off x="1608512" y="3472368"/>
              <a:ext cx="1116120" cy="10664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타원 36"/>
          <p:cNvSpPr/>
          <p:nvPr/>
        </p:nvSpPr>
        <p:spPr>
          <a:xfrm>
            <a:off x="1600622" y="3499222"/>
            <a:ext cx="65462" cy="64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271936" y="2767697"/>
            <a:ext cx="65462" cy="64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496664" y="2549515"/>
            <a:ext cx="65462" cy="64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1266" name="_x645349112" descr="EMB00000a2c16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00" y="3856450"/>
            <a:ext cx="1512168" cy="13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645348968" descr="EMB00000a2c16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7580"/>
            <a:ext cx="1944216" cy="16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631809"/>
            <a:ext cx="5659896" cy="19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79512" y="481236"/>
            <a:ext cx="5202644" cy="5304770"/>
            <a:chOff x="611560" y="595888"/>
            <a:chExt cx="5666246" cy="62299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595888"/>
              <a:ext cx="5628409" cy="312514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40284"/>
            <a:stretch/>
          </p:blipFill>
          <p:spPr>
            <a:xfrm>
              <a:off x="617910" y="3657533"/>
              <a:ext cx="5659896" cy="3168352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55576" y="2065412"/>
            <a:ext cx="4637383" cy="936104"/>
            <a:chOff x="755576" y="2065412"/>
            <a:chExt cx="4637383" cy="936104"/>
          </a:xfrm>
        </p:grpSpPr>
        <p:sp>
          <p:nvSpPr>
            <p:cNvPr id="8" name="직사각형 7"/>
            <p:cNvSpPr/>
            <p:nvPr/>
          </p:nvSpPr>
          <p:spPr>
            <a:xfrm>
              <a:off x="755576" y="2065412"/>
              <a:ext cx="3744416" cy="936104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4499992" y="2285700"/>
              <a:ext cx="892967" cy="254362"/>
            </a:xfrm>
            <a:prstGeom prst="wedgeRoundRectCallout">
              <a:avLst>
                <a:gd name="adj1" fmla="val -49223"/>
                <a:gd name="adj2" fmla="val 79151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err="1" smtClean="0"/>
                <a:t>반복문</a:t>
              </a:r>
              <a:r>
                <a:rPr lang="ko-KR" altLang="en-US" sz="800" dirty="0" smtClean="0"/>
                <a:t> 방식 </a:t>
              </a:r>
              <a:endParaRPr lang="ko-KR" altLang="en-US" sz="800" dirty="0"/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4031533" y="4547115"/>
            <a:ext cx="1188539" cy="210216"/>
          </a:xfrm>
          <a:prstGeom prst="wedgeRoundRectCallout">
            <a:avLst>
              <a:gd name="adj1" fmla="val -119041"/>
              <a:gd name="adj2" fmla="val 13681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/>
              <a:t>정수형 변경 후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튜플로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228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9714"/>
          <a:stretch/>
        </p:blipFill>
        <p:spPr>
          <a:xfrm>
            <a:off x="251520" y="663297"/>
            <a:ext cx="5659896" cy="2137420"/>
          </a:xfrm>
          <a:prstGeom prst="rect">
            <a:avLst/>
          </a:prstGeom>
        </p:spPr>
      </p:pic>
      <p:pic>
        <p:nvPicPr>
          <p:cNvPr id="14337" name="_x655815008" descr="EMB00000a2c16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05572"/>
            <a:ext cx="2159000" cy="1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655814576" descr="EMB00000a2c169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5572"/>
            <a:ext cx="2179638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스트레칭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히스토그램의 분포가 좁아서 </a:t>
            </a:r>
            <a:r>
              <a:rPr lang="ko-KR" altLang="en-US" dirty="0" smtClean="0"/>
              <a:t>영상의 </a:t>
            </a:r>
            <a:r>
              <a:rPr lang="ko-KR" altLang="en-US" dirty="0"/>
              <a:t>대비가 좋지 않은 영상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5292"/>
            <a:ext cx="4515608" cy="43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영상처리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데이터에 대한 행렬 연산</a:t>
            </a:r>
            <a:endParaRPr lang="en-US" altLang="ko-KR" dirty="0"/>
          </a:p>
          <a:p>
            <a:r>
              <a:rPr lang="ko-KR" altLang="en-US" dirty="0"/>
              <a:t>영상처리 프로그래밍을 한다는 것</a:t>
            </a:r>
            <a:endParaRPr lang="en-US" altLang="ko-KR" dirty="0"/>
          </a:p>
          <a:p>
            <a:pPr lvl="1"/>
            <a:r>
              <a:rPr lang="ko-KR" altLang="en-US" dirty="0"/>
              <a:t>영상이라는 </a:t>
            </a:r>
            <a:r>
              <a:rPr lang="en-US" altLang="ko-KR" dirty="0"/>
              <a:t>2</a:t>
            </a:r>
            <a:r>
              <a:rPr lang="ko-KR" altLang="en-US" dirty="0"/>
              <a:t>차원 데이터의 </a:t>
            </a:r>
            <a:r>
              <a:rPr lang="ko-KR" altLang="en-US" dirty="0" err="1"/>
              <a:t>원소값을</a:t>
            </a:r>
            <a:r>
              <a:rPr lang="ko-KR" altLang="en-US" dirty="0"/>
              <a:t> 개발자가 원하는 방향으로 변경하는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영상을 다루려면 기본적으로 영상의 </a:t>
            </a:r>
            <a:r>
              <a:rPr lang="ko-KR" altLang="en-US" dirty="0" err="1"/>
              <a:t>화소</a:t>
            </a:r>
            <a:r>
              <a:rPr lang="ko-KR" altLang="en-US" dirty="0"/>
              <a:t> 접근</a:t>
            </a:r>
            <a:r>
              <a:rPr lang="en-US" altLang="ko-KR" dirty="0"/>
              <a:t>, </a:t>
            </a:r>
            <a:r>
              <a:rPr lang="ko-KR" altLang="en-US" dirty="0"/>
              <a:t>값 수정</a:t>
            </a:r>
            <a:r>
              <a:rPr lang="en-US" altLang="ko-KR" dirty="0"/>
              <a:t>, </a:t>
            </a:r>
            <a:r>
              <a:rPr lang="ko-KR" altLang="en-US" dirty="0"/>
              <a:t>새로 만들 수 있어야 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6.1.1 </a:t>
            </a:r>
            <a:r>
              <a:rPr lang="ko-KR" altLang="en-US" dirty="0" err="1"/>
              <a:t>화소</a:t>
            </a:r>
            <a:r>
              <a:rPr lang="en-US" altLang="ko-KR" dirty="0"/>
              <a:t>(</a:t>
            </a:r>
            <a:r>
              <a:rPr lang="ko-KR" altLang="en-US" dirty="0"/>
              <a:t>행렬 원소</a:t>
            </a:r>
            <a:r>
              <a:rPr lang="en-US" altLang="ko-KR" dirty="0"/>
              <a:t>) </a:t>
            </a:r>
            <a:r>
              <a:rPr lang="ko-KR" altLang="en-US" dirty="0"/>
              <a:t>접근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9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6.3.4 </a:t>
            </a:r>
            <a:r>
              <a:rPr lang="ko-KR" altLang="en-US" smtClean="0"/>
              <a:t>히스토그램 스트레칭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히스토그램 스트레칭</a:t>
            </a:r>
            <a:endParaRPr lang="en-US" altLang="ko-KR" smtClean="0"/>
          </a:p>
          <a:p>
            <a:pPr lvl="1"/>
            <a:r>
              <a:rPr lang="ko-KR" altLang="en-US" smtClean="0"/>
              <a:t>명암 분포가 좁은 히스토그램을 좌우로 잡아당겨</a:t>
            </a:r>
            <a:r>
              <a:rPr lang="en-US" altLang="ko-KR" smtClean="0"/>
              <a:t>(</a:t>
            </a:r>
            <a:r>
              <a:rPr lang="ko-KR" altLang="en-US" smtClean="0"/>
              <a:t>스트레칭해서</a:t>
            </a:r>
            <a:r>
              <a:rPr lang="en-US" altLang="ko-KR" smtClean="0"/>
              <a:t>) </a:t>
            </a:r>
            <a:r>
              <a:rPr lang="ko-KR" altLang="en-US" smtClean="0"/>
              <a:t>고른 명암 분포를 가진 히스토그램이 되게 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9348"/>
            <a:ext cx="3545608" cy="40010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777380"/>
            <a:ext cx="30765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스트레칭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3888"/>
          <a:stretch/>
        </p:blipFill>
        <p:spPr>
          <a:xfrm>
            <a:off x="179512" y="409228"/>
            <a:ext cx="5423921" cy="52136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89" y="1564533"/>
            <a:ext cx="4105060" cy="1643891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7" idx="6"/>
            <a:endCxn id="5" idx="0"/>
          </p:cNvCxnSpPr>
          <p:nvPr/>
        </p:nvCxnSpPr>
        <p:spPr>
          <a:xfrm>
            <a:off x="2621238" y="1377534"/>
            <a:ext cx="4468981" cy="1869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555776" y="1345332"/>
            <a:ext cx="65462" cy="64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7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스트레칭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11011" y="592937"/>
            <a:ext cx="5635035" cy="3365083"/>
            <a:chOff x="611560" y="1111932"/>
            <a:chExt cx="6886575" cy="41124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2119250"/>
              <a:ext cx="6886575" cy="3105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86045"/>
            <a:stretch/>
          </p:blipFill>
          <p:spPr>
            <a:xfrm>
              <a:off x="658168" y="1111932"/>
              <a:ext cx="6800850" cy="1059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53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6.3.4 </a:t>
            </a:r>
            <a:r>
              <a:rPr lang="ko-KR" altLang="en-US" smtClean="0"/>
              <a:t>히스토그램 스트레칭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23174" y="566027"/>
            <a:ext cx="8569306" cy="5017693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6388" name="_x642903496" descr="EMB00000a2c16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2" y="1644845"/>
            <a:ext cx="24892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655525336" descr="EMB00000a2c16a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4" y="3950034"/>
            <a:ext cx="2097247" cy="135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_x655525264" descr="EMB00000a2c16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85" y="3865612"/>
            <a:ext cx="2097247" cy="135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5" name="_x655525768" descr="EMB00000a2c16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8" y="929849"/>
            <a:ext cx="4124325" cy="6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642904072" descr="EMB00000a2c16a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44845"/>
            <a:ext cx="24892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563888" y="2407229"/>
            <a:ext cx="288032" cy="504056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6.3.5 </a:t>
            </a:r>
            <a:r>
              <a:rPr lang="ko-KR" altLang="en-US" smtClean="0"/>
              <a:t>히스토그램 평활화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이퀄라이저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주파수 특성을 균등하게 보정하는 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주파수 특성을 어느 특정의 목적에 맞추어 </a:t>
            </a:r>
            <a:endParaRPr lang="en-US" altLang="ko-KR" dirty="0" smtClean="0"/>
          </a:p>
          <a:p>
            <a:pPr marL="256636" lvl="1" indent="0">
              <a:buNone/>
            </a:pPr>
            <a:r>
              <a:rPr lang="ko-KR" altLang="en-US" dirty="0" smtClean="0"/>
              <a:t>임의로 변화시켜 원하는 음색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sz="1800" dirty="0" err="1" smtClean="0"/>
              <a:t>평활화</a:t>
            </a:r>
            <a:r>
              <a:rPr lang="ko-KR" altLang="en-US" sz="1800" dirty="0" smtClean="0"/>
              <a:t> 알고리즘</a:t>
            </a:r>
            <a:endParaRPr lang="ko-KR" altLang="en-US" sz="1800" dirty="0"/>
          </a:p>
          <a:p>
            <a:pPr lvl="1"/>
            <a:r>
              <a:rPr lang="ko-KR" altLang="en-US" sz="1633" dirty="0" err="1" smtClean="0"/>
              <a:t>히토그램</a:t>
            </a:r>
            <a:r>
              <a:rPr lang="ko-KR" altLang="en-US" sz="1633" dirty="0" smtClean="0"/>
              <a:t> </a:t>
            </a:r>
            <a:r>
              <a:rPr lang="ko-KR" altLang="en-US" sz="1633" dirty="0" err="1"/>
              <a:t>평활화의</a:t>
            </a:r>
            <a:r>
              <a:rPr lang="ko-KR" altLang="en-US" sz="1633" dirty="0"/>
              <a:t> 사전적 의미인 “분포의 </a:t>
            </a:r>
            <a:r>
              <a:rPr lang="ko-KR" altLang="en-US" sz="1633" dirty="0" err="1"/>
              <a:t>균등”이라는</a:t>
            </a:r>
            <a:r>
              <a:rPr lang="ko-KR" altLang="en-US" sz="1633" dirty="0"/>
              <a:t> 방법을 이용해 명암 </a:t>
            </a:r>
            <a:r>
              <a:rPr lang="ko-KR" altLang="en-US" sz="1633" dirty="0" smtClean="0"/>
              <a:t>대비 증가</a:t>
            </a:r>
            <a:endParaRPr lang="en-US" altLang="ko-KR" sz="1633" dirty="0" smtClean="0"/>
          </a:p>
          <a:p>
            <a:pPr lvl="1"/>
            <a:r>
              <a:rPr lang="en-US" altLang="ko-KR" sz="1633" dirty="0" smtClean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영상의 </a:t>
            </a:r>
            <a:r>
              <a:rPr lang="ko-KR" altLang="en-US" dirty="0" smtClean="0"/>
              <a:t>인지도 </a:t>
            </a:r>
            <a:r>
              <a:rPr lang="ko-KR" altLang="en-US" dirty="0"/>
              <a:t>높이며</a:t>
            </a:r>
            <a:r>
              <a:rPr lang="en-US" altLang="ko-KR" dirty="0"/>
              <a:t>, </a:t>
            </a:r>
            <a:r>
              <a:rPr lang="ko-KR" altLang="en-US" dirty="0"/>
              <a:t>영상의 </a:t>
            </a:r>
            <a:r>
              <a:rPr lang="ko-KR" altLang="en-US" dirty="0" smtClean="0"/>
              <a:t>화질 개선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625252"/>
            <a:ext cx="2664296" cy="187321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2623"/>
              </p:ext>
            </p:extLst>
          </p:nvPr>
        </p:nvGraphicFramePr>
        <p:xfrm>
          <a:off x="827584" y="3577580"/>
          <a:ext cx="4608512" cy="1296144"/>
        </p:xfrm>
        <a:graphic>
          <a:graphicData uri="http://schemas.openxmlformats.org/drawingml/2006/table">
            <a:tbl>
              <a:tblPr/>
              <a:tblGrid>
                <a:gridCol w="4608512">
                  <a:extLst>
                    <a:ext uri="{9D8B030D-6E8A-4147-A177-3AD203B41FA5}">
                      <a16:colId xmlns:a16="http://schemas.microsoft.com/office/drawing/2014/main" val="691668392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5100" algn="l"/>
                          <a:tab pos="254000" algn="l"/>
                          <a:tab pos="165100" algn="l"/>
                          <a:tab pos="254000" algn="l"/>
                        </a:tabLs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영상의 히스토그램을 계산한다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5100" algn="l"/>
                          <a:tab pos="254000" algn="l"/>
                          <a:tab pos="165100" algn="l"/>
                          <a:tab pos="254000" algn="l"/>
                        </a:tabLs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히스토그램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빈도값에서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누적 빈도수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계산한다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5100" algn="l"/>
                          <a:tab pos="254000" algn="l"/>
                          <a:tab pos="165100" algn="l"/>
                          <a:tab pos="254000" algn="l"/>
                        </a:tabLs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누적 빈도수를 정규화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5100" algn="l"/>
                          <a:tab pos="254000" algn="l"/>
                          <a:tab pos="165100" algn="l"/>
                          <a:tab pos="254000" algn="l"/>
                        </a:tabLs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결과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화소값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최대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화소값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71882" marB="71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63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9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평활화</a:t>
            </a:r>
            <a:r>
              <a:rPr lang="ko-KR" altLang="en-US" dirty="0" smtClean="0"/>
              <a:t> 과정 예시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7300"/>
            <a:ext cx="5131048" cy="327041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76056" y="4928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655525768" descr="EMB00000a2c16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62" y="2065412"/>
            <a:ext cx="3659188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0912"/>
          <a:stretch/>
        </p:blipFill>
        <p:spPr>
          <a:xfrm>
            <a:off x="237468" y="505783"/>
            <a:ext cx="5459363" cy="51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088"/>
          <a:stretch/>
        </p:blipFill>
        <p:spPr>
          <a:xfrm>
            <a:off x="539552" y="409228"/>
            <a:ext cx="5246341" cy="2225668"/>
          </a:xfrm>
          <a:prstGeom prst="rect">
            <a:avLst/>
          </a:prstGeom>
        </p:spPr>
      </p:pic>
      <p:pic>
        <p:nvPicPr>
          <p:cNvPr id="20486" name="_x650492104" descr="EMB00000a2c16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01" y="2713484"/>
            <a:ext cx="2036763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_x650492608" descr="EMB00000a2c16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114" y="4433739"/>
            <a:ext cx="1394114" cy="1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_x650492824" descr="EMB00000a2c16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10" y="4418615"/>
            <a:ext cx="1402773" cy="12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_x650491168" descr="EMB00000a2c16b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94" y="4441676"/>
            <a:ext cx="1394114" cy="12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_x650491312" descr="EMB00000a2c16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26" y="2731447"/>
            <a:ext cx="2032000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1" name="_x650491600" descr="EMB00000a2c16b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448" y="2731446"/>
            <a:ext cx="2032000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6.4 </a:t>
            </a:r>
            <a:r>
              <a:rPr lang="ko-KR" altLang="en-US" smtClean="0"/>
              <a:t>컬러 공간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6.4.1 </a:t>
            </a:r>
            <a:r>
              <a:rPr lang="ko-KR" altLang="en-US" dirty="0"/>
              <a:t>컬러 및 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r>
              <a:rPr lang="en-US" altLang="ko-KR" dirty="0"/>
              <a:t>6.4.2 RGB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r>
              <a:rPr lang="en-US" altLang="ko-KR" dirty="0"/>
              <a:t>6.4.3 CMY(K)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r>
              <a:rPr lang="en-US" altLang="ko-KR" dirty="0"/>
              <a:t>6.4.4 HSI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3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6.4.1 </a:t>
            </a:r>
            <a:r>
              <a:rPr lang="ko-KR" altLang="en-US" dirty="0"/>
              <a:t>컬러 및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색각으로</a:t>
            </a:r>
            <a:r>
              <a:rPr lang="ko-KR" altLang="en-US" dirty="0" smtClean="0"/>
              <a:t> 느낀 빛에서 주파수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차이에 따라 다르게 느껴지는 색상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가시 광선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전자기파 중에서 인간이 인지할 수 있는 약 </a:t>
            </a:r>
            <a:r>
              <a:rPr lang="en-US" altLang="ko-KR" dirty="0" smtClean="0"/>
              <a:t>380 nm~780 nm</a:t>
            </a:r>
            <a:r>
              <a:rPr lang="ko-KR" altLang="en-US" dirty="0" smtClean="0"/>
              <a:t>사이의 파장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7" y="1664478"/>
            <a:ext cx="3022810" cy="2353698"/>
          </a:xfrm>
          <a:prstGeom prst="roundRect">
            <a:avLst>
              <a:gd name="adj" fmla="val 50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72" y="1489348"/>
            <a:ext cx="4486984" cy="26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37" y="697260"/>
            <a:ext cx="2605543" cy="24856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3" y="536895"/>
            <a:ext cx="5247409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6.4.1 </a:t>
            </a:r>
            <a:r>
              <a:rPr lang="ko-KR" altLang="en-US" dirty="0"/>
              <a:t>컬러 및 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컬러 공간</a:t>
            </a:r>
            <a:r>
              <a:rPr lang="en-US" altLang="ko-KR" dirty="0" smtClean="0"/>
              <a:t>(color space)</a:t>
            </a:r>
          </a:p>
          <a:p>
            <a:pPr lvl="1"/>
            <a:r>
              <a:rPr lang="ko-KR" altLang="en-US" dirty="0" smtClean="0"/>
              <a:t>색 </a:t>
            </a:r>
            <a:r>
              <a:rPr lang="ko-KR" altLang="en-US" dirty="0" err="1" smtClean="0"/>
              <a:t>표시계</a:t>
            </a:r>
            <a:r>
              <a:rPr lang="en-US" altLang="ko-KR" dirty="0" smtClean="0"/>
              <a:t>(color system)</a:t>
            </a:r>
            <a:r>
              <a:rPr lang="ko-KR" altLang="en-US" dirty="0" smtClean="0"/>
              <a:t>의 모든 색들을 색 공간에서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좌표로 표현한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 </a:t>
            </a:r>
            <a:r>
              <a:rPr lang="ko-KR" altLang="en-US" dirty="0" err="1" smtClean="0"/>
              <a:t>표시계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- RGB, CMY, HSV, LAB, YUV </a:t>
            </a:r>
            <a:r>
              <a:rPr lang="ko-KR" altLang="en-US" dirty="0" smtClean="0"/>
              <a:t>등의 색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공간상의 좌표로 표현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어떤 컬러와 다른 </a:t>
            </a:r>
            <a:r>
              <a:rPr lang="ko-KR" altLang="en-US" dirty="0" err="1" smtClean="0"/>
              <a:t>컬러들과의</a:t>
            </a:r>
            <a:r>
              <a:rPr lang="ko-KR" altLang="en-US" dirty="0" smtClean="0"/>
              <a:t> 관계를 표현하는 논리적인 </a:t>
            </a:r>
            <a:r>
              <a:rPr lang="ko-KR" altLang="en-US" dirty="0" err="1" smtClean="0"/>
              <a:t>방법제공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영상처리에서 컬러 공간 다양하게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영상에서 각각의 색상이 다른 객체를 분리하기 위해서 적절한 컬러 공간을 이용해 전체 영상을 컬러 영역별 분리</a:t>
            </a:r>
          </a:p>
          <a:p>
            <a:pPr lvl="1"/>
            <a:r>
              <a:rPr lang="ko-KR" altLang="en-US" dirty="0" smtClean="0"/>
              <a:t>전선의 연결 오류 검사를 위해 기준 색상과 비슷한 색상의 전선인지를 </a:t>
            </a:r>
            <a:r>
              <a:rPr lang="ko-KR" altLang="en-US" dirty="0" err="1" smtClean="0"/>
              <a:t>체크위해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내용 기반 영상 검색에서 색상 정보를 이용하여 원하는 물체를 검색하기 위해 특정 컬러 공간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RGB </a:t>
            </a:r>
            <a:r>
              <a:rPr lang="ko-KR" altLang="en-US" dirty="0" smtClean="0"/>
              <a:t>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컬러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가산 혼합</a:t>
            </a:r>
            <a:r>
              <a:rPr lang="en-US" altLang="ko-KR" dirty="0" smtClean="0"/>
              <a:t>(additive mixture) – </a:t>
            </a:r>
            <a:r>
              <a:rPr lang="ko-KR" altLang="en-US" dirty="0" smtClean="0"/>
              <a:t>빛을 섞을 수록 </a:t>
            </a:r>
            <a:r>
              <a:rPr lang="ko-KR" altLang="en-US" dirty="0" err="1" smtClean="0"/>
              <a:t>밝아짐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빛을 이용해서 색 생성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빛의 삼원색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빨강 빛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 빛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파랑 빛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텔레비전</a:t>
            </a:r>
            <a:r>
              <a:rPr lang="en-US" altLang="ko-KR" dirty="0"/>
              <a:t>, </a:t>
            </a:r>
            <a:r>
              <a:rPr lang="ko-KR" altLang="en-US" dirty="0"/>
              <a:t>빔 프로젝터와 같은 디스플레이 </a:t>
            </a:r>
            <a:r>
              <a:rPr lang="ko-KR" altLang="en-US" dirty="0" err="1" smtClean="0"/>
              <a:t>장비들에서</a:t>
            </a:r>
            <a:r>
              <a:rPr lang="ko-KR" altLang="en-US" dirty="0" smtClean="0"/>
              <a:t> 기본 컬러 공간으로 사용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38" y="2628602"/>
            <a:ext cx="2705071" cy="2569103"/>
          </a:xfrm>
          <a:prstGeom prst="roundRect">
            <a:avLst>
              <a:gd name="adj" fmla="val 93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179" b="4655"/>
          <a:stretch/>
        </p:blipFill>
        <p:spPr>
          <a:xfrm>
            <a:off x="4306880" y="2634221"/>
            <a:ext cx="3338553" cy="2681492"/>
          </a:xfrm>
          <a:prstGeom prst="roundRect">
            <a:avLst>
              <a:gd name="adj" fmla="val 92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25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6.4.2 RGB </a:t>
            </a:r>
            <a:r>
              <a:rPr lang="ko-KR" altLang="en-US" dirty="0"/>
              <a:t>컬러 공간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9" y="576111"/>
            <a:ext cx="685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6.4.3 CMY(K) </a:t>
            </a:r>
            <a:r>
              <a:rPr lang="ko-KR" altLang="en-US" dirty="0" smtClean="0"/>
              <a:t>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CMY </a:t>
            </a:r>
            <a:r>
              <a:rPr lang="ko-KR" altLang="en-US" dirty="0" smtClean="0"/>
              <a:t>컬러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감산 혼합</a:t>
            </a:r>
            <a:r>
              <a:rPr lang="en-US" altLang="ko-KR" dirty="0" smtClean="0"/>
              <a:t>(subtractive mixture) – </a:t>
            </a:r>
            <a:r>
              <a:rPr lang="ko-KR" altLang="en-US" dirty="0" smtClean="0"/>
              <a:t>섞을 수록 어두워지는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색의 삼원색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청록색</a:t>
            </a:r>
            <a:r>
              <a:rPr lang="en-US" altLang="ko-KR" dirty="0" smtClean="0"/>
              <a:t>(Cyan), </a:t>
            </a:r>
            <a:r>
              <a:rPr lang="ko-KR" altLang="en-US" dirty="0" smtClean="0"/>
              <a:t>자홍색</a:t>
            </a:r>
            <a:r>
              <a:rPr lang="en-US" altLang="ko-KR" dirty="0" smtClean="0"/>
              <a:t>(Magenta), </a:t>
            </a:r>
            <a:r>
              <a:rPr lang="ko-KR" altLang="en-US" dirty="0" smtClean="0"/>
              <a:t>노랑색</a:t>
            </a:r>
            <a:r>
              <a:rPr lang="en-US" altLang="ko-KR" dirty="0" smtClean="0"/>
              <a:t>(Yellow))</a:t>
            </a:r>
            <a:r>
              <a:rPr lang="ko-KR" altLang="en-US" dirty="0" smtClean="0"/>
              <a:t>으로 색 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컬러 공간과 보색 관계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83" y="2041307"/>
            <a:ext cx="2101342" cy="2211939"/>
          </a:xfrm>
          <a:prstGeom prst="roundRect">
            <a:avLst>
              <a:gd name="adj" fmla="val 77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38" y="1849388"/>
            <a:ext cx="3070692" cy="2595775"/>
          </a:xfrm>
          <a:prstGeom prst="roundRect">
            <a:avLst>
              <a:gd name="adj" fmla="val 115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4586804"/>
            <a:ext cx="4191000" cy="1057275"/>
          </a:xfrm>
          <a:prstGeom prst="roundRect">
            <a:avLst>
              <a:gd name="adj" fmla="val 41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89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CMYK </a:t>
            </a:r>
            <a:r>
              <a:rPr lang="ko-KR" altLang="en-US" dirty="0" err="1" smtClean="0"/>
              <a:t>컬러공간</a:t>
            </a:r>
            <a:endParaRPr lang="en-US" altLang="ko-KR" dirty="0" smtClean="0"/>
          </a:p>
          <a:p>
            <a:pPr lvl="1"/>
            <a:r>
              <a:rPr lang="ko-KR" altLang="en-US" sz="1633" dirty="0" smtClean="0"/>
              <a:t>순수한 검정색 사용</a:t>
            </a:r>
            <a:endParaRPr lang="en-US" altLang="ko-KR" sz="1633" dirty="0" smtClean="0"/>
          </a:p>
          <a:p>
            <a:pPr lvl="2"/>
            <a:r>
              <a:rPr lang="ko-KR" altLang="en-US" sz="1466" dirty="0" smtClean="0"/>
              <a:t>뛰어난 대비를 제공</a:t>
            </a:r>
            <a:r>
              <a:rPr lang="en-US" altLang="ko-KR" sz="1466" dirty="0" smtClean="0"/>
              <a:t>, </a:t>
            </a:r>
            <a:r>
              <a:rPr lang="ko-KR" altLang="en-US" sz="1466" dirty="0"/>
              <a:t>검정 잉크가 컬러 잉크보다 비용이 적은 장점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014772"/>
              </p:ext>
            </p:extLst>
          </p:nvPr>
        </p:nvGraphicFramePr>
        <p:xfrm>
          <a:off x="1259632" y="2123243"/>
          <a:ext cx="3118612" cy="1166305"/>
        </p:xfrm>
        <a:graphic>
          <a:graphicData uri="http://schemas.openxmlformats.org/drawingml/2006/table">
            <a:tbl>
              <a:tblPr/>
              <a:tblGrid>
                <a:gridCol w="3118612">
                  <a:extLst>
                    <a:ext uri="{9D8B030D-6E8A-4147-A177-3AD203B41FA5}">
                      <a16:colId xmlns:a16="http://schemas.microsoft.com/office/drawing/2014/main" val="2497325334"/>
                    </a:ext>
                  </a:extLst>
                </a:gridCol>
              </a:tblGrid>
              <a:tr h="7724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blacK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	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= min(Cyan, Magenta, Yellow)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Cyan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	=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Cyan -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blacK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Magenta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	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= Magenta-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blacK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Yellow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	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= Yellow -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blacK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492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1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2" y="625252"/>
            <a:ext cx="5564888" cy="2891559"/>
          </a:xfrm>
          <a:prstGeom prst="rect">
            <a:avLst/>
          </a:prstGeom>
        </p:spPr>
      </p:pic>
      <p:pic>
        <p:nvPicPr>
          <p:cNvPr id="22533" name="_x645349832" descr="EMB00000a2c16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49389"/>
            <a:ext cx="1692275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_x645349184" descr="EMB00000a2c16b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639" y="1849388"/>
            <a:ext cx="1692275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_x645350120" descr="EMB00000a2c16b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92" y="3569493"/>
            <a:ext cx="1692275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_x645352856" descr="EMB00000a2c16b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62" y="3561656"/>
            <a:ext cx="1692275" cy="15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645353504" descr="EMB00000a2c16b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638" y="3558481"/>
            <a:ext cx="1692275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36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428" y="553244"/>
            <a:ext cx="5646692" cy="3574822"/>
            <a:chOff x="1166812" y="1709737"/>
            <a:chExt cx="6832497" cy="43255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812" y="1709737"/>
              <a:ext cx="6810375" cy="22955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884" y="3930246"/>
              <a:ext cx="6829425" cy="2105025"/>
            </a:xfrm>
            <a:prstGeom prst="rect">
              <a:avLst/>
            </a:prstGeom>
          </p:spPr>
        </p:pic>
      </p:grpSp>
      <p:pic>
        <p:nvPicPr>
          <p:cNvPr id="23556" name="_x645353072" descr="EMB00000a2c16c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66" y="3644136"/>
            <a:ext cx="1924050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_x645353432" descr="EMB00000a2c16c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77380"/>
            <a:ext cx="1924050" cy="18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_x645352640" descr="EMB00000a2c16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72289"/>
            <a:ext cx="1924050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3" name="_x645351632" descr="EMB00000a2c16c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47" y="1777380"/>
            <a:ext cx="1919288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6.4.4 HSI </a:t>
            </a:r>
            <a:r>
              <a:rPr lang="ko-KR" altLang="en-US" smtClean="0"/>
              <a:t>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인간이 컬러 영상 정보를 인지하는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</a:t>
            </a:r>
            <a:r>
              <a:rPr lang="en-US" altLang="ko-KR" dirty="0" smtClean="0"/>
              <a:t>(Hue), </a:t>
            </a:r>
            <a:r>
              <a:rPr lang="ko-KR" altLang="en-US" dirty="0" smtClean="0"/>
              <a:t>채도</a:t>
            </a:r>
            <a:r>
              <a:rPr lang="en-US" altLang="ko-KR" dirty="0" smtClean="0"/>
              <a:t>(Saturation), </a:t>
            </a:r>
            <a:r>
              <a:rPr lang="ko-KR" altLang="en-US" dirty="0" smtClean="0"/>
              <a:t>명도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Intensity,Value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라는 세 가지 지각 변수로 분류</a:t>
            </a:r>
            <a:endParaRPr lang="en-US" altLang="ko-KR" dirty="0" smtClean="0"/>
          </a:p>
          <a:p>
            <a:r>
              <a:rPr lang="en-US" altLang="ko-KR" dirty="0" smtClean="0"/>
              <a:t>HSI </a:t>
            </a:r>
            <a:r>
              <a:rPr lang="ko-KR" altLang="en-US" dirty="0" smtClean="0"/>
              <a:t>컬러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인간이 색상을 인식하는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요인인 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명도를 컬러 공간으로 옮긴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원판의 </a:t>
            </a:r>
            <a:r>
              <a:rPr lang="en-US" altLang="ko-KR" dirty="0" smtClean="0"/>
              <a:t>0~360</a:t>
            </a:r>
            <a:r>
              <a:rPr lang="ko-KR" altLang="en-US" dirty="0" smtClean="0"/>
              <a:t>도까지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빨간색</a:t>
            </a:r>
            <a:r>
              <a:rPr lang="en-US" altLang="ko-KR" dirty="0" smtClean="0"/>
              <a:t>, 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노란색</a:t>
            </a:r>
            <a:r>
              <a:rPr lang="en-US" altLang="ko-KR" dirty="0" smtClean="0"/>
              <a:t>, </a:t>
            </a:r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녹색</a:t>
            </a:r>
            <a:r>
              <a:rPr lang="en-US" altLang="ko-KR" dirty="0" smtClean="0"/>
              <a:t>, 180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청록</a:t>
            </a:r>
            <a:r>
              <a:rPr lang="en-US" altLang="ko-KR" dirty="0" smtClean="0"/>
              <a:t>(Cyan), </a:t>
            </a:r>
          </a:p>
          <a:p>
            <a:pPr lvl="2"/>
            <a:r>
              <a:rPr lang="en-US" altLang="ko-KR" dirty="0" smtClean="0"/>
              <a:t>240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파란색</a:t>
            </a:r>
            <a:r>
              <a:rPr lang="en-US" altLang="ko-KR" dirty="0" smtClean="0"/>
              <a:t>, 300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다홍</a:t>
            </a:r>
            <a:r>
              <a:rPr lang="en-US" altLang="ko-KR" dirty="0" smtClean="0"/>
              <a:t>(Magenta)</a:t>
            </a:r>
          </a:p>
          <a:p>
            <a:pPr lvl="1"/>
            <a:r>
              <a:rPr lang="ko-KR" altLang="en-US" dirty="0" smtClean="0"/>
              <a:t>채도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색의 순수한 정도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흰색의 혼합 비율에 따라서 </a:t>
            </a:r>
            <a:r>
              <a:rPr lang="en-US" altLang="ko-KR" dirty="0" smtClean="0"/>
              <a:t>0~100</a:t>
            </a:r>
            <a:r>
              <a:rPr lang="ko-KR" altLang="en-US" dirty="0" smtClean="0"/>
              <a:t>까지의 값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smtClean="0"/>
              <a:t>명도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빛의 세기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색의 </a:t>
            </a:r>
            <a:r>
              <a:rPr lang="ko-KR" altLang="en-US" dirty="0"/>
              <a:t>밝고 어두운 </a:t>
            </a:r>
            <a:r>
              <a:rPr lang="ko-KR" altLang="en-US" dirty="0" smtClean="0"/>
              <a:t>정도</a:t>
            </a:r>
            <a:endParaRPr lang="en-US" altLang="ko-KR" dirty="0" smtClean="0"/>
          </a:p>
          <a:p>
            <a:pPr lvl="2"/>
            <a:r>
              <a:rPr lang="ko-KR" altLang="en-US" dirty="0"/>
              <a:t>가장 아래쪽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검은색</a:t>
            </a:r>
            <a:r>
              <a:rPr lang="en-US" altLang="ko-KR" dirty="0" smtClean="0"/>
              <a:t>, </a:t>
            </a:r>
            <a:r>
              <a:rPr lang="ko-KR" altLang="en-US" dirty="0"/>
              <a:t>가장 위쪽이 </a:t>
            </a:r>
            <a:r>
              <a:rPr lang="en-US" altLang="ko-KR" dirty="0"/>
              <a:t>100</a:t>
            </a:r>
            <a:r>
              <a:rPr lang="ko-KR" altLang="en-US" dirty="0"/>
              <a:t>으로 </a:t>
            </a:r>
            <a:r>
              <a:rPr lang="ko-KR" altLang="en-US" dirty="0" smtClean="0"/>
              <a:t>흰색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22" y="2282894"/>
            <a:ext cx="3543507" cy="2909478"/>
          </a:xfrm>
          <a:prstGeom prst="roundRect">
            <a:avLst>
              <a:gd name="adj" fmla="val 66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254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RGB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HSI </a:t>
            </a:r>
            <a:r>
              <a:rPr lang="ko-KR" altLang="en-US" dirty="0" smtClean="0"/>
              <a:t>변환 수식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HSV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82216"/>
            <a:ext cx="3619500" cy="2019300"/>
          </a:xfrm>
          <a:prstGeom prst="roundRect">
            <a:avLst>
              <a:gd name="adj" fmla="val 79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92" y="3505572"/>
            <a:ext cx="2996045" cy="2086841"/>
          </a:xfrm>
          <a:prstGeom prst="roundRect">
            <a:avLst>
              <a:gd name="adj" fmla="val 78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40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5095"/>
          <a:stretch/>
        </p:blipFill>
        <p:spPr>
          <a:xfrm>
            <a:off x="179512" y="576111"/>
            <a:ext cx="5331623" cy="45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59974" y="466834"/>
            <a:ext cx="5204114" cy="4910946"/>
            <a:chOff x="376213" y="553244"/>
            <a:chExt cx="4731013" cy="44644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53244"/>
              <a:ext cx="4707396" cy="176330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59602"/>
            <a:stretch/>
          </p:blipFill>
          <p:spPr>
            <a:xfrm>
              <a:off x="376213" y="2254220"/>
              <a:ext cx="4731013" cy="2763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67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4695"/>
          <a:stretch/>
        </p:blipFill>
        <p:spPr>
          <a:xfrm>
            <a:off x="395536" y="625252"/>
            <a:ext cx="545891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24582" name="_x645350480" descr="EMB00000a2c16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89353"/>
            <a:ext cx="18367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_x645351848" descr="EMB00000a2c16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92" y="3189353"/>
            <a:ext cx="18331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645353000" descr="EMB00000a2c16c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72" y="1201316"/>
            <a:ext cx="18331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645352496" descr="EMB00000a2c16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35" y="1201316"/>
            <a:ext cx="18331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_x645353288" descr="EMB00000a2c16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92" y="1201316"/>
            <a:ext cx="18331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645351632" descr="EMB00000a2c16d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89353"/>
            <a:ext cx="18353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190514"/>
            <a:ext cx="189090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6.4.5 </a:t>
            </a:r>
            <a:r>
              <a:rPr lang="ko-KR" altLang="en-US" dirty="0" smtClean="0"/>
              <a:t>기타 컬러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YCbCr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컬러 공간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색차</a:t>
            </a:r>
            <a:r>
              <a:rPr lang="ko-KR" altLang="en-US" dirty="0" smtClean="0"/>
              <a:t> 신호</a:t>
            </a:r>
            <a:r>
              <a:rPr lang="en-US" altLang="ko-KR" dirty="0" smtClean="0"/>
              <a:t>(Cr, </a:t>
            </a:r>
            <a:r>
              <a:rPr lang="en-US" altLang="ko-KR" dirty="0" err="1" smtClean="0"/>
              <a:t>Cb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성분을 휘도</a:t>
            </a:r>
            <a:r>
              <a:rPr lang="en-US" altLang="ko-KR" dirty="0" smtClean="0"/>
              <a:t>(Y) </a:t>
            </a:r>
            <a:r>
              <a:rPr lang="ko-KR" altLang="en-US" dirty="0" smtClean="0"/>
              <a:t>성분보다 상대적으로 낮은 해상도로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인간의 시각에서 화질의 큰 저하 없이 영상 데이터의 용량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효과적인 영상 압축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JPEG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MPEG</a:t>
            </a:r>
            <a:r>
              <a:rPr lang="ko-KR" altLang="en-US" dirty="0" smtClean="0"/>
              <a:t>에서 압축을 위한 기본 컬러 공간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YUV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방송 규격에서 사용하는 컬러 표현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sz="1633" dirty="0"/>
              <a:t>PAL </a:t>
            </a:r>
            <a:r>
              <a:rPr lang="ko-KR" altLang="en-US" sz="1633" dirty="0"/>
              <a:t>방식의 </a:t>
            </a:r>
            <a:r>
              <a:rPr lang="ko-KR" altLang="en-US" sz="1633" dirty="0" smtClean="0"/>
              <a:t>아날로그 </a:t>
            </a:r>
            <a:r>
              <a:rPr lang="ko-KR" altLang="en-US" sz="1633" dirty="0"/>
              <a:t>비디오를 위해 개발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05372"/>
            <a:ext cx="2983450" cy="1613740"/>
          </a:xfrm>
          <a:prstGeom prst="roundRect">
            <a:avLst>
              <a:gd name="adj" fmla="val 88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649588"/>
            <a:ext cx="3141859" cy="1800200"/>
          </a:xfrm>
          <a:prstGeom prst="roundRect">
            <a:avLst>
              <a:gd name="adj" fmla="val 101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696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7260"/>
            <a:ext cx="68484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470701"/>
            <a:ext cx="5830301" cy="5267119"/>
            <a:chOff x="400038" y="540862"/>
            <a:chExt cx="7054664" cy="63732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540862"/>
              <a:ext cx="6915150" cy="45815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38" y="5075751"/>
              <a:ext cx="7010400" cy="1838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7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25608" name="_x653975992" descr="EMB00000a2c1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29" y="1049695"/>
            <a:ext cx="1782922" cy="17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_x653975272" descr="EMB00000a2c16d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81" y="1049695"/>
            <a:ext cx="1782922" cy="17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_x653977000" descr="EMB00000a2c16d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9" y="1049695"/>
            <a:ext cx="1782922" cy="17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_x653977360" descr="EMB00000a2c16d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9" y="2991100"/>
            <a:ext cx="1782922" cy="17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_x653976712" descr="EMB00000a2c16d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8" y="1049695"/>
            <a:ext cx="1782922" cy="17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_x653976928" descr="EMB00000a2c16d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81" y="2979408"/>
            <a:ext cx="1782922" cy="17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_x653977072" descr="EMB00000a2c16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29" y="2979408"/>
            <a:ext cx="1782922" cy="17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653979016" descr="EMB00000a2c16d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8" y="2979408"/>
            <a:ext cx="1782922" cy="17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4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92127" y="438150"/>
            <a:ext cx="5663055" cy="4867622"/>
            <a:chOff x="192127" y="438150"/>
            <a:chExt cx="5663055" cy="48676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645" y="438150"/>
              <a:ext cx="5620537" cy="335343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63410"/>
            <a:stretch/>
          </p:blipFill>
          <p:spPr>
            <a:xfrm>
              <a:off x="192127" y="3721596"/>
              <a:ext cx="5628409" cy="1584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9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174" y="693393"/>
            <a:ext cx="8569306" cy="501769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4926"/>
          <a:stretch/>
        </p:blipFill>
        <p:spPr>
          <a:xfrm>
            <a:off x="383751" y="581324"/>
            <a:ext cx="5628409" cy="2817377"/>
          </a:xfrm>
          <a:prstGeom prst="rect">
            <a:avLst/>
          </a:prstGeom>
        </p:spPr>
      </p:pic>
      <p:pic>
        <p:nvPicPr>
          <p:cNvPr id="26626" name="_x648130664" descr="EMB00000a2c16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97" y="3433564"/>
            <a:ext cx="17367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_x648131456" descr="EMB00000a2c16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472" y="3001516"/>
            <a:ext cx="17367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핵심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디지털 영상은 </a:t>
            </a:r>
            <a:r>
              <a:rPr lang="ko-KR" altLang="en-US" dirty="0" err="1"/>
              <a:t>화소들로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ko-KR" altLang="en-US" dirty="0" err="1"/>
              <a:t>화소값은</a:t>
            </a:r>
            <a:r>
              <a:rPr lang="ko-KR" altLang="en-US" dirty="0"/>
              <a:t> </a:t>
            </a:r>
            <a:r>
              <a:rPr lang="en-US" altLang="ko-KR" dirty="0"/>
              <a:t>0~255</a:t>
            </a:r>
            <a:r>
              <a:rPr lang="ko-KR" altLang="en-US" dirty="0"/>
              <a:t>의 값을 가진다</a:t>
            </a:r>
            <a:r>
              <a:rPr lang="en-US" altLang="ko-KR" dirty="0"/>
              <a:t>. </a:t>
            </a:r>
            <a:r>
              <a:rPr lang="ko-KR" altLang="en-US" dirty="0" err="1"/>
              <a:t>화소값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smtClean="0"/>
              <a:t>은 검은색을</a:t>
            </a:r>
            <a:r>
              <a:rPr lang="en-US" altLang="ko-KR" dirty="0"/>
              <a:t>, 255</a:t>
            </a:r>
            <a:r>
              <a:rPr lang="ko-KR" altLang="en-US" dirty="0"/>
              <a:t>는 흰색을 의미한다</a:t>
            </a:r>
            <a:r>
              <a:rPr lang="en-US" altLang="ko-KR" dirty="0"/>
              <a:t>. </a:t>
            </a:r>
            <a:r>
              <a:rPr lang="ko-KR" altLang="en-US" dirty="0"/>
              <a:t>그 사이의 값들은 진한 회색에서 연한 </a:t>
            </a:r>
            <a:r>
              <a:rPr lang="ko-KR" altLang="en-US" dirty="0" err="1"/>
              <a:t>회색까지를</a:t>
            </a:r>
            <a:r>
              <a:rPr lang="ko-KR" altLang="en-US" dirty="0"/>
              <a:t> </a:t>
            </a:r>
            <a:r>
              <a:rPr lang="ko-KR" altLang="en-US" dirty="0" smtClean="0"/>
              <a:t>나타낸다</a:t>
            </a:r>
            <a:r>
              <a:rPr lang="en-US" altLang="ko-KR" dirty="0"/>
              <a:t>. </a:t>
            </a:r>
            <a:r>
              <a:rPr lang="ko-KR" altLang="en-US" dirty="0" err="1"/>
              <a:t>화소값이</a:t>
            </a:r>
            <a:r>
              <a:rPr lang="ko-KR" altLang="en-US" dirty="0"/>
              <a:t> 회색의 비율 정도로 표현되고</a:t>
            </a:r>
            <a:r>
              <a:rPr lang="en-US" altLang="ko-KR" dirty="0"/>
              <a:t>, </a:t>
            </a:r>
            <a:r>
              <a:rPr lang="ko-KR" altLang="en-US" dirty="0"/>
              <a:t>이 값을 가지는 </a:t>
            </a:r>
            <a:r>
              <a:rPr lang="ko-KR" altLang="en-US" dirty="0" err="1"/>
              <a:t>화소들이</a:t>
            </a:r>
            <a:r>
              <a:rPr lang="ko-KR" altLang="en-US" dirty="0"/>
              <a:t> 모여서 </a:t>
            </a:r>
            <a:r>
              <a:rPr lang="ko-KR" altLang="en-US" dirty="0" smtClean="0"/>
              <a:t>구성된 영상을 </a:t>
            </a:r>
            <a:r>
              <a:rPr lang="ko-KR" altLang="en-US" dirty="0"/>
              <a:t>그레이 스케일 영상이라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행렬</a:t>
            </a:r>
            <a:r>
              <a:rPr lang="en-US" altLang="ko-KR" dirty="0"/>
              <a:t>(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의 모든 원소에 스칼라 값을 더하면 영상의 밝기를 밝게 하며</a:t>
            </a:r>
            <a:r>
              <a:rPr lang="en-US" altLang="ko-KR" dirty="0"/>
              <a:t>, </a:t>
            </a:r>
            <a:r>
              <a:rPr lang="ko-KR" altLang="en-US" dirty="0" smtClean="0"/>
              <a:t>스칼라 </a:t>
            </a:r>
            <a:r>
              <a:rPr lang="ko-KR" altLang="en-US" dirty="0"/>
              <a:t>값을 빼면 영상 밝기를 어둡게 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행렬에 스칼라 값을 곱하면 영상의 </a:t>
            </a:r>
            <a:r>
              <a:rPr lang="ko-KR" altLang="en-US" dirty="0" smtClean="0"/>
              <a:t>대비를 조절할 </a:t>
            </a:r>
            <a:r>
              <a:rPr lang="ko-KR" altLang="en-US" dirty="0"/>
              <a:t>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히스토그램은 어떤 데이터가 얼마나 많은지를 나타내는 도수 분포표를 그래프로 </a:t>
            </a:r>
            <a:r>
              <a:rPr lang="ko-KR" altLang="en-US" dirty="0" smtClean="0"/>
              <a:t>나타낸 것이다</a:t>
            </a:r>
            <a:r>
              <a:rPr lang="en-US" altLang="ko-KR" dirty="0"/>
              <a:t>. </a:t>
            </a:r>
            <a:r>
              <a:rPr lang="ko-KR" altLang="en-US" dirty="0"/>
              <a:t>가로축이 계급</a:t>
            </a:r>
            <a:r>
              <a:rPr lang="en-US" altLang="ko-KR" dirty="0"/>
              <a:t>, </a:t>
            </a:r>
            <a:r>
              <a:rPr lang="ko-KR" altLang="en-US" dirty="0"/>
              <a:t>세로축이 도수</a:t>
            </a:r>
            <a:r>
              <a:rPr lang="en-US" altLang="ko-KR" dirty="0"/>
              <a:t>(</a:t>
            </a:r>
            <a:r>
              <a:rPr lang="ko-KR" altLang="en-US" dirty="0"/>
              <a:t>빈도수</a:t>
            </a:r>
            <a:r>
              <a:rPr lang="en-US" altLang="ko-KR" dirty="0"/>
              <a:t>)</a:t>
            </a:r>
            <a:r>
              <a:rPr lang="ko-KR" altLang="en-US" dirty="0"/>
              <a:t>를 뜻한다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히스토그램을 계산하는 </a:t>
            </a:r>
            <a:r>
              <a:rPr lang="en-US" altLang="ko-KR" dirty="0"/>
              <a:t>cv2.calcHist() </a:t>
            </a:r>
            <a:r>
              <a:rPr lang="ko-KR" altLang="en-US" dirty="0"/>
              <a:t>함수는 인수로 </a:t>
            </a:r>
            <a:r>
              <a:rPr lang="ko-KR" altLang="en-US" dirty="0" err="1"/>
              <a:t>입력영상</a:t>
            </a:r>
            <a:r>
              <a:rPr lang="ko-KR" altLang="en-US" dirty="0"/>
              <a:t> 행렬들</a:t>
            </a:r>
            <a:r>
              <a:rPr lang="en-US" altLang="ko-KR" dirty="0"/>
              <a:t>, </a:t>
            </a:r>
            <a:r>
              <a:rPr lang="ko-KR" altLang="en-US" dirty="0" err="1"/>
              <a:t>입력영상</a:t>
            </a:r>
            <a:r>
              <a:rPr lang="ko-KR" altLang="en-US" dirty="0"/>
              <a:t>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</a:t>
            </a:r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ko-KR" altLang="en-US" dirty="0"/>
              <a:t>마스크 행렬</a:t>
            </a:r>
            <a:r>
              <a:rPr lang="en-US" altLang="ko-KR" dirty="0"/>
              <a:t>, </a:t>
            </a:r>
            <a:r>
              <a:rPr lang="ko-KR" altLang="en-US" dirty="0"/>
              <a:t>출력 </a:t>
            </a:r>
            <a:r>
              <a:rPr lang="ko-KR" altLang="en-US" dirty="0" err="1"/>
              <a:t>결과행렬</a:t>
            </a:r>
            <a:r>
              <a:rPr lang="en-US" altLang="ko-KR" dirty="0"/>
              <a:t>, </a:t>
            </a:r>
            <a:r>
              <a:rPr lang="ko-KR" altLang="en-US" dirty="0" err="1"/>
              <a:t>결과행렬</a:t>
            </a:r>
            <a:r>
              <a:rPr lang="ko-KR" altLang="en-US" dirty="0"/>
              <a:t> </a:t>
            </a:r>
            <a:r>
              <a:rPr lang="ko-KR" altLang="en-US" dirty="0" err="1"/>
              <a:t>차원수</a:t>
            </a:r>
            <a:r>
              <a:rPr lang="en-US" altLang="ko-KR" dirty="0"/>
              <a:t>, </a:t>
            </a:r>
            <a:r>
              <a:rPr lang="ko-KR" altLang="en-US" dirty="0"/>
              <a:t>계급 크기</a:t>
            </a:r>
            <a:r>
              <a:rPr lang="en-US" altLang="ko-KR" dirty="0"/>
              <a:t>, </a:t>
            </a:r>
            <a:r>
              <a:rPr lang="ko-KR" altLang="en-US" dirty="0" err="1"/>
              <a:t>각채널</a:t>
            </a:r>
            <a:r>
              <a:rPr lang="ko-KR" altLang="en-US" dirty="0"/>
              <a:t> 범위 </a:t>
            </a:r>
            <a:r>
              <a:rPr lang="ko-KR" altLang="en-US" dirty="0" smtClean="0"/>
              <a:t>등으로 </a:t>
            </a:r>
            <a:r>
              <a:rPr lang="ko-KR" altLang="en-US" dirty="0"/>
              <a:t>구성된다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핵심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히스토그램의 분포가 한쪽으로 치우쳐서 분포가 좁아서 영상의 대비가 좋지 않은 </a:t>
            </a:r>
            <a:r>
              <a:rPr lang="ko-KR" altLang="en-US" dirty="0" smtClean="0"/>
              <a:t>영상의 화질을 </a:t>
            </a:r>
            <a:r>
              <a:rPr lang="ko-KR" altLang="en-US" dirty="0"/>
              <a:t>개선할 수 있는 알고리즘이 히스토그램 스트레칭</a:t>
            </a:r>
            <a:r>
              <a:rPr lang="en-US" altLang="ko-KR" dirty="0"/>
              <a:t>(histogram stretching)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r>
              <a:rPr lang="en-US" altLang="ko-KR" dirty="0"/>
              <a:t>(histogram e </a:t>
            </a:r>
            <a:r>
              <a:rPr lang="en-US" altLang="ko-KR" dirty="0" err="1"/>
              <a:t>qualization</a:t>
            </a:r>
            <a:r>
              <a:rPr lang="en-US" altLang="ko-KR" dirty="0"/>
              <a:t>)</a:t>
            </a:r>
            <a:r>
              <a:rPr lang="ko-KR" altLang="en-US" dirty="0"/>
              <a:t>는 특정 부 분에서 한쪽으로 치우친 </a:t>
            </a:r>
            <a:r>
              <a:rPr lang="ko-KR" altLang="en-US" dirty="0" smtClean="0"/>
              <a:t>명암 분포를 </a:t>
            </a:r>
            <a:r>
              <a:rPr lang="ko-KR" altLang="en-US" dirty="0"/>
              <a:t>가진 영상을 히스토그램의 재분배 과정을 거쳐서 균등한 히스토그램 분포를 </a:t>
            </a:r>
            <a:r>
              <a:rPr lang="ko-KR" altLang="en-US" dirty="0" smtClean="0"/>
              <a:t>갖게 하는 </a:t>
            </a:r>
            <a:r>
              <a:rPr lang="ko-KR" altLang="en-US" dirty="0"/>
              <a:t>알고리즘이다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컬러 공간이란 색 </a:t>
            </a:r>
            <a:r>
              <a:rPr lang="ko-KR" altLang="en-US" dirty="0" err="1"/>
              <a:t>표시계의</a:t>
            </a:r>
            <a:r>
              <a:rPr lang="ko-KR" altLang="en-US" dirty="0"/>
              <a:t> 모든 색들을 색 공간에서 </a:t>
            </a:r>
            <a:r>
              <a:rPr lang="en-US" altLang="ko-KR" dirty="0"/>
              <a:t>3</a:t>
            </a:r>
            <a:r>
              <a:rPr lang="ko-KR" altLang="en-US" dirty="0"/>
              <a:t>차원 좌표로 표현한 것이다</a:t>
            </a:r>
            <a:r>
              <a:rPr lang="en-US" altLang="ko-KR" dirty="0"/>
              <a:t>. </a:t>
            </a:r>
            <a:r>
              <a:rPr lang="ko-KR" altLang="en-US" dirty="0" smtClean="0"/>
              <a:t>따라서 </a:t>
            </a:r>
            <a:r>
              <a:rPr lang="ko-KR" altLang="en-US" dirty="0"/>
              <a:t>컬러 공간은 공간상의 좌표로 표현되기 때문에 어떤 컬러와 다른 </a:t>
            </a:r>
            <a:r>
              <a:rPr lang="ko-KR" altLang="en-US" dirty="0" err="1"/>
              <a:t>컬러들과의</a:t>
            </a:r>
            <a:r>
              <a:rPr lang="ko-KR" altLang="en-US" dirty="0"/>
              <a:t> </a:t>
            </a:r>
            <a:r>
              <a:rPr lang="ko-KR" altLang="en-US" dirty="0" smtClean="0"/>
              <a:t>관계를 표현하는 </a:t>
            </a:r>
            <a:r>
              <a:rPr lang="ko-KR" altLang="en-US" dirty="0"/>
              <a:t>논리적인 방법을 제공한다</a:t>
            </a:r>
            <a:r>
              <a:rPr lang="en-US" altLang="ko-KR" dirty="0" smtClean="0"/>
              <a:t>. 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8.</a:t>
            </a:r>
            <a:r>
              <a:rPr lang="ko-KR" altLang="en-US" dirty="0" smtClean="0"/>
              <a:t>컬러 </a:t>
            </a:r>
            <a:r>
              <a:rPr lang="ko-KR" altLang="en-US" dirty="0"/>
              <a:t>공간에서는 모니터에서 주로 사용하는 </a:t>
            </a:r>
            <a:r>
              <a:rPr lang="en-US" altLang="ko-KR" dirty="0"/>
              <a:t>RGB, </a:t>
            </a:r>
            <a:r>
              <a:rPr lang="ko-KR" altLang="en-US" dirty="0"/>
              <a:t>프린터에서 사용하는 </a:t>
            </a:r>
            <a:r>
              <a:rPr lang="en-US" altLang="ko-KR" dirty="0"/>
              <a:t>CMY, </a:t>
            </a:r>
            <a:r>
              <a:rPr lang="ko-KR" altLang="en-US" dirty="0" err="1" smtClean="0"/>
              <a:t>인간시각</a:t>
            </a:r>
            <a:r>
              <a:rPr lang="ko-KR" altLang="en-US" dirty="0" smtClean="0"/>
              <a:t> 시스템과 </a:t>
            </a:r>
            <a:r>
              <a:rPr lang="ko-KR" altLang="en-US" dirty="0"/>
              <a:t>유사한 </a:t>
            </a:r>
            <a:r>
              <a:rPr lang="en-US" altLang="ko-KR" dirty="0"/>
              <a:t>HSI </a:t>
            </a:r>
            <a:r>
              <a:rPr lang="ko-KR" altLang="en-US" dirty="0" err="1"/>
              <a:t>컬러공간이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JPEG </a:t>
            </a:r>
            <a:r>
              <a:rPr lang="ko-KR" altLang="en-US" dirty="0"/>
              <a:t>등의 압축에 주로 사용하는 </a:t>
            </a:r>
            <a:r>
              <a:rPr lang="en-US" altLang="ko-KR" dirty="0" err="1"/>
              <a:t>YCbCr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방송시스템에 </a:t>
            </a:r>
            <a:r>
              <a:rPr lang="ko-KR" altLang="en-US" dirty="0"/>
              <a:t>많이 사용하는 </a:t>
            </a:r>
            <a:r>
              <a:rPr lang="en-US" altLang="ko-KR" dirty="0"/>
              <a:t>YUV </a:t>
            </a:r>
            <a:r>
              <a:rPr lang="ko-KR" altLang="en-US" dirty="0" err="1"/>
              <a:t>컬러공간이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이외에도 </a:t>
            </a:r>
            <a:r>
              <a:rPr lang="en-US" altLang="ko-KR" dirty="0"/>
              <a:t>XYZ, La*b* </a:t>
            </a:r>
            <a:r>
              <a:rPr lang="ko-KR" altLang="en-US" dirty="0"/>
              <a:t>등의 </a:t>
            </a:r>
            <a:r>
              <a:rPr lang="ko-KR" altLang="en-US" dirty="0" smtClean="0"/>
              <a:t>다양한 </a:t>
            </a:r>
            <a:r>
              <a:rPr lang="ko-KR" altLang="en-US" dirty="0"/>
              <a:t>컬러 공간이 이며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cv2.cvtColor() </a:t>
            </a:r>
            <a:r>
              <a:rPr lang="ko-KR" altLang="en-US" dirty="0"/>
              <a:t>함수를 이용해서 쉽게 컬러 </a:t>
            </a:r>
            <a:r>
              <a:rPr lang="ko-KR" altLang="en-US" dirty="0" smtClean="0"/>
              <a:t>공간을 </a:t>
            </a:r>
            <a:r>
              <a:rPr lang="ko-KR" altLang="en-US" dirty="0"/>
              <a:t>변환할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398"/>
          <a:stretch/>
        </p:blipFill>
        <p:spPr>
          <a:xfrm>
            <a:off x="179512" y="637418"/>
            <a:ext cx="5204114" cy="44848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82" y="1633364"/>
            <a:ext cx="4427118" cy="110472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1547664" y="2569468"/>
            <a:ext cx="554462" cy="168623"/>
          </a:xfrm>
          <a:prstGeom prst="wedgeRoundRectCallout">
            <a:avLst>
              <a:gd name="adj1" fmla="val -46029"/>
              <a:gd name="adj2" fmla="val 1453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함수명</a:t>
            </a:r>
            <a:endParaRPr lang="ko-KR" altLang="en-US" sz="8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077568" y="3845882"/>
            <a:ext cx="982264" cy="168623"/>
          </a:xfrm>
          <a:prstGeom prst="wedgeRoundRectCallout">
            <a:avLst>
              <a:gd name="adj1" fmla="val -46029"/>
              <a:gd name="adj2" fmla="val 1453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수행할 </a:t>
            </a:r>
            <a:r>
              <a:rPr lang="ko-KR" altLang="en-US" sz="800" dirty="0" err="1" smtClean="0"/>
              <a:t>함수명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578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6.2 </a:t>
            </a:r>
            <a:r>
              <a:rPr lang="ko-KR" altLang="en-US" dirty="0" err="1"/>
              <a:t>화소</a:t>
            </a:r>
            <a:r>
              <a:rPr lang="ko-KR" altLang="en-US" dirty="0"/>
              <a:t> 밝기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/>
              <a:t>그레이 스케일</a:t>
            </a:r>
            <a:r>
              <a:rPr lang="en-US" altLang="ko-KR" dirty="0"/>
              <a:t>(</a:t>
            </a:r>
            <a:r>
              <a:rPr lang="ko-KR" altLang="en-US" dirty="0"/>
              <a:t>명암도</a:t>
            </a:r>
            <a:r>
              <a:rPr lang="en-US" altLang="ko-KR" dirty="0"/>
              <a:t>) </a:t>
            </a:r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22293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6.2.1 </a:t>
            </a:r>
            <a:r>
              <a:rPr lang="ko-KR" altLang="en-US" dirty="0"/>
              <a:t>그레이 스케일</a:t>
            </a:r>
            <a:r>
              <a:rPr lang="en-US" altLang="ko-KR" dirty="0"/>
              <a:t>(</a:t>
            </a:r>
            <a:r>
              <a:rPr lang="ko-KR" altLang="en-US" dirty="0"/>
              <a:t>명암도</a:t>
            </a:r>
            <a:r>
              <a:rPr lang="en-US" altLang="ko-KR" dirty="0"/>
              <a:t>) </a:t>
            </a:r>
            <a:r>
              <a:rPr lang="ko-KR" altLang="en-US" dirty="0"/>
              <a:t>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흑백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단어 자체의 의미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검은색과 흰색의 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의미 </a:t>
            </a:r>
            <a:r>
              <a:rPr lang="ko-KR" altLang="en-US" dirty="0" err="1" smtClean="0"/>
              <a:t>안맞음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/>
              <a:t>그레이 스케일</a:t>
            </a:r>
            <a:r>
              <a:rPr lang="en-US" altLang="ko-KR" dirty="0"/>
              <a:t>(gray-scale)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명암도 영상</a:t>
            </a:r>
            <a:endParaRPr lang="en-US" altLang="ko-KR" dirty="0"/>
          </a:p>
          <a:p>
            <a:pPr lvl="1"/>
            <a:r>
              <a:rPr lang="ko-KR" altLang="en-US" sz="1633" dirty="0" err="1"/>
              <a:t>화소값은</a:t>
            </a:r>
            <a:r>
              <a:rPr lang="ko-KR" altLang="en-US" sz="1633" dirty="0"/>
              <a:t> </a:t>
            </a:r>
            <a:r>
              <a:rPr lang="en-US" altLang="ko-KR" sz="1633" dirty="0"/>
              <a:t>0~255</a:t>
            </a:r>
            <a:r>
              <a:rPr lang="ko-KR" altLang="en-US" sz="1633" dirty="0"/>
              <a:t>의 값을 가지는데 </a:t>
            </a:r>
            <a:r>
              <a:rPr lang="en-US" altLang="ko-KR" sz="1633" dirty="0"/>
              <a:t>0</a:t>
            </a:r>
            <a:r>
              <a:rPr lang="ko-KR" altLang="en-US" sz="1633" dirty="0"/>
              <a:t>은 검은색을</a:t>
            </a:r>
            <a:r>
              <a:rPr lang="en-US" altLang="ko-KR" sz="1633" dirty="0"/>
              <a:t>, 255</a:t>
            </a:r>
            <a:r>
              <a:rPr lang="ko-KR" altLang="en-US" sz="1633" dirty="0"/>
              <a:t>는 흰색을 </a:t>
            </a:r>
            <a:r>
              <a:rPr lang="ko-KR" altLang="en-US" sz="1633" dirty="0" smtClean="0"/>
              <a:t>의미</a:t>
            </a:r>
            <a:endParaRPr lang="en-US" altLang="ko-KR" sz="1633" dirty="0" smtClean="0"/>
          </a:p>
          <a:p>
            <a:pPr lvl="1"/>
            <a:r>
              <a:rPr lang="en-US" altLang="ko-KR" sz="1633" dirty="0" smtClean="0"/>
              <a:t>0~255 </a:t>
            </a:r>
            <a:r>
              <a:rPr lang="ko-KR" altLang="en-US" sz="1800" dirty="0" smtClean="0"/>
              <a:t>사이의 </a:t>
            </a:r>
            <a:r>
              <a:rPr lang="ko-KR" altLang="en-US" sz="1800" dirty="0"/>
              <a:t>값들은 </a:t>
            </a:r>
            <a:r>
              <a:rPr lang="ko-KR" altLang="en-US" sz="1800" dirty="0" smtClean="0"/>
              <a:t>다음과 같이 </a:t>
            </a:r>
            <a:r>
              <a:rPr lang="ko-KR" altLang="en-US" sz="1800" dirty="0"/>
              <a:t>진한 회색에서 연한 회색</a:t>
            </a:r>
            <a:endParaRPr lang="ko-KR" altLang="en-US" dirty="0"/>
          </a:p>
        </p:txBody>
      </p:sp>
      <p:pic>
        <p:nvPicPr>
          <p:cNvPr id="1025" name="_x92082072" descr="EMB00000a2c16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7500"/>
            <a:ext cx="491372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4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/>
              <a:t>그레이 스케일</a:t>
            </a:r>
            <a:r>
              <a:rPr lang="en-US" altLang="ko-KR" dirty="0"/>
              <a:t>(</a:t>
            </a:r>
            <a:r>
              <a:rPr lang="ko-KR" altLang="en-US" dirty="0"/>
              <a:t>명암도</a:t>
            </a:r>
            <a:r>
              <a:rPr lang="en-US" altLang="ko-KR" dirty="0"/>
              <a:t>) </a:t>
            </a:r>
            <a:r>
              <a:rPr lang="ko-KR" altLang="en-US" dirty="0"/>
              <a:t>영상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57520" y="769268"/>
            <a:ext cx="5782632" cy="3497017"/>
            <a:chOff x="1171575" y="1104900"/>
            <a:chExt cx="6800850" cy="42728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575" y="1104900"/>
              <a:ext cx="6800850" cy="3505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575" y="4530056"/>
              <a:ext cx="6800850" cy="847725"/>
            </a:xfrm>
            <a:prstGeom prst="rect">
              <a:avLst/>
            </a:prstGeom>
          </p:spPr>
        </p:pic>
      </p:grpSp>
      <p:pic>
        <p:nvPicPr>
          <p:cNvPr id="2050" name="_x642903568" descr="EMB00000a2c166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08" y="2031808"/>
            <a:ext cx="2949575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642903496" descr="EMB00000a2c166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17340"/>
            <a:ext cx="2949575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6865653" y="2857500"/>
            <a:ext cx="730683" cy="168623"/>
          </a:xfrm>
          <a:prstGeom prst="wedgeRoundRectCallout">
            <a:avLst>
              <a:gd name="adj1" fmla="val -2069"/>
              <a:gd name="adj2" fmla="val -29148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계단 현상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87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4237</TotalTime>
  <Words>1349</Words>
  <Application>Microsoft Office PowerPoint</Application>
  <PresentationFormat>화면 슬라이드 쇼(16:10)</PresentationFormat>
  <Paragraphs>258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HY중고딕</vt:lpstr>
      <vt:lpstr>맑은 고딕</vt:lpstr>
      <vt:lpstr>한컴바탕</vt:lpstr>
      <vt:lpstr>휴먼엑스포</vt:lpstr>
      <vt:lpstr>Arial</vt:lpstr>
      <vt:lpstr>Times New Roman</vt:lpstr>
      <vt:lpstr>Tw Cen MT</vt:lpstr>
      <vt:lpstr>Wingdings</vt:lpstr>
      <vt:lpstr>물방울</vt:lpstr>
      <vt:lpstr>CHAPTER 06 화소처리</vt:lpstr>
      <vt:lpstr>contents</vt:lpstr>
      <vt:lpstr>6.1 영상 화소의 접근</vt:lpstr>
      <vt:lpstr>6.1 영상 화소의 접근</vt:lpstr>
      <vt:lpstr>6.1 영상 화소의 접근</vt:lpstr>
      <vt:lpstr>6.1 영상 화소의 접근</vt:lpstr>
      <vt:lpstr>6.2 화소 밝기 변환</vt:lpstr>
      <vt:lpstr>6.2.1 그레이 스케일(명암도) 영상</vt:lpstr>
      <vt:lpstr>6.2.1 그레이 스케일(명암도) 영상</vt:lpstr>
      <vt:lpstr>6.2.2 영상의 화소 표현</vt:lpstr>
      <vt:lpstr>6.2.2 영상의 화소 표현</vt:lpstr>
      <vt:lpstr>6.2.2 영상의 화소 표현</vt:lpstr>
      <vt:lpstr>6.2.2 영상의 화소 표현</vt:lpstr>
      <vt:lpstr>6.2.4 행렬 덧셈 및 곱셈을 이용한 영상 합성</vt:lpstr>
      <vt:lpstr>6.2.1 그레이 스케일(명암도) 영상</vt:lpstr>
      <vt:lpstr>6.2.5 명암 대비</vt:lpstr>
      <vt:lpstr>6.2.5 명암 대비</vt:lpstr>
      <vt:lpstr>6.2.5 명암 대비</vt:lpstr>
      <vt:lpstr>6.3 히스토그램</vt:lpstr>
      <vt:lpstr>6.3.1 히스토그램 개념</vt:lpstr>
      <vt:lpstr>6.3.2 히스토그램 계산</vt:lpstr>
      <vt:lpstr>6.3.2 히스토그램 계산</vt:lpstr>
      <vt:lpstr>6.3.3 OpenCV 함수 활용</vt:lpstr>
      <vt:lpstr>6.3.3 OpenCV 함수 활용</vt:lpstr>
      <vt:lpstr>6.3.3 OpenCV 함수 활용</vt:lpstr>
      <vt:lpstr>6.3.3 OpenCV 함수 활용</vt:lpstr>
      <vt:lpstr>6.3.3 OpenCV 함수 활용</vt:lpstr>
      <vt:lpstr>PowerPoint 프레젠테이션</vt:lpstr>
      <vt:lpstr>6.3.4 히스토그램 스트레칭</vt:lpstr>
      <vt:lpstr>6.3.4 히스토그램 스트레칭</vt:lpstr>
      <vt:lpstr>6.3.4 히스토그램 스트레칭</vt:lpstr>
      <vt:lpstr>6.3.4 히스토그램 스트레칭</vt:lpstr>
      <vt:lpstr>6.3.4 히스토그램 스트레칭</vt:lpstr>
      <vt:lpstr>6.3.5 히스토그램 평활화</vt:lpstr>
      <vt:lpstr>6.3.5 히스토그램 평활화</vt:lpstr>
      <vt:lpstr>6.3.5 히스토그램 평활화</vt:lpstr>
      <vt:lpstr>6.3.5 히스토그램 평활화</vt:lpstr>
      <vt:lpstr>6.4 컬러 공간 변환</vt:lpstr>
      <vt:lpstr>6.4.1 컬러 및 컬러 공간</vt:lpstr>
      <vt:lpstr>6.4.1 컬러 및 컬러 공간</vt:lpstr>
      <vt:lpstr>6.4.2 RGB 컬러 공간</vt:lpstr>
      <vt:lpstr>6.4.2 RGB 컬러 공간</vt:lpstr>
      <vt:lpstr>6.4.3 CMY(K) 컬러 공간</vt:lpstr>
      <vt:lpstr>6.4.3 CMY(K) 컬러 공간</vt:lpstr>
      <vt:lpstr>6.4.3 CMY(K) 컬러 공간</vt:lpstr>
      <vt:lpstr>6.4.3 CMY(K) 컬러 공간</vt:lpstr>
      <vt:lpstr>6.4.4 HSI 컬러 공간</vt:lpstr>
      <vt:lpstr>6.4.4 HSI 컬러 공간</vt:lpstr>
      <vt:lpstr>6.4.4 HSI 컬러 공간</vt:lpstr>
      <vt:lpstr>6.4.4 HSI 컬러 공간</vt:lpstr>
      <vt:lpstr>6.4.4 HSI 컬러 공간</vt:lpstr>
      <vt:lpstr>6.4.5 기타 컬러 공간</vt:lpstr>
      <vt:lpstr>6.4.5 기타 컬러 공간</vt:lpstr>
      <vt:lpstr>6.4.5 기타 컬러 공간</vt:lpstr>
      <vt:lpstr>6.4.5 기타 컬러 공간</vt:lpstr>
      <vt:lpstr>6.4.5 기타 컬러 공간</vt:lpstr>
      <vt:lpstr>6.4.5 기타 컬러 공간</vt:lpstr>
      <vt:lpstr>단원 핵심 요약</vt:lpstr>
      <vt:lpstr>단원 핵심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937</cp:revision>
  <dcterms:created xsi:type="dcterms:W3CDTF">2017-02-21T08:17:22Z</dcterms:created>
  <dcterms:modified xsi:type="dcterms:W3CDTF">2020-11-17T07:03:53Z</dcterms:modified>
</cp:coreProperties>
</file>